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83" r:id="rId2"/>
    <p:sldMasterId id="2147483696" r:id="rId3"/>
    <p:sldMasterId id="2147483708" r:id="rId4"/>
    <p:sldMasterId id="2147483714" r:id="rId5"/>
    <p:sldMasterId id="2147483720" r:id="rId6"/>
    <p:sldMasterId id="2147483732" r:id="rId7"/>
    <p:sldMasterId id="2147483744" r:id="rId8"/>
  </p:sldMasterIdLst>
  <p:notesMasterIdLst>
    <p:notesMasterId r:id="rId123"/>
  </p:notesMasterIdLst>
  <p:handoutMasterIdLst>
    <p:handoutMasterId r:id="rId124"/>
  </p:handoutMasterIdLst>
  <p:sldIdLst>
    <p:sldId id="475" r:id="rId9"/>
    <p:sldId id="476" r:id="rId10"/>
    <p:sldId id="268" r:id="rId11"/>
    <p:sldId id="313" r:id="rId12"/>
    <p:sldId id="263" r:id="rId13"/>
    <p:sldId id="264" r:id="rId14"/>
    <p:sldId id="265" r:id="rId15"/>
    <p:sldId id="269" r:id="rId16"/>
    <p:sldId id="405" r:id="rId17"/>
    <p:sldId id="293" r:id="rId18"/>
    <p:sldId id="271" r:id="rId19"/>
    <p:sldId id="272" r:id="rId20"/>
    <p:sldId id="468" r:id="rId21"/>
    <p:sldId id="469" r:id="rId22"/>
    <p:sldId id="470" r:id="rId23"/>
    <p:sldId id="471" r:id="rId24"/>
    <p:sldId id="472" r:id="rId25"/>
    <p:sldId id="473" r:id="rId26"/>
    <p:sldId id="474" r:id="rId27"/>
    <p:sldId id="270" r:id="rId28"/>
    <p:sldId id="361" r:id="rId29"/>
    <p:sldId id="397" r:id="rId30"/>
    <p:sldId id="398" r:id="rId31"/>
    <p:sldId id="399" r:id="rId32"/>
    <p:sldId id="400" r:id="rId33"/>
    <p:sldId id="401" r:id="rId34"/>
    <p:sldId id="257" r:id="rId35"/>
    <p:sldId id="316" r:id="rId36"/>
    <p:sldId id="396" r:id="rId37"/>
    <p:sldId id="273" r:id="rId38"/>
    <p:sldId id="318" r:id="rId39"/>
    <p:sldId id="287" r:id="rId40"/>
    <p:sldId id="319" r:id="rId41"/>
    <p:sldId id="344" r:id="rId42"/>
    <p:sldId id="389" r:id="rId43"/>
    <p:sldId id="336" r:id="rId44"/>
    <p:sldId id="299" r:id="rId45"/>
    <p:sldId id="326" r:id="rId46"/>
    <p:sldId id="337" r:id="rId47"/>
    <p:sldId id="300" r:id="rId48"/>
    <p:sldId id="351" r:id="rId49"/>
    <p:sldId id="328" r:id="rId50"/>
    <p:sldId id="321" r:id="rId51"/>
    <p:sldId id="403" r:id="rId52"/>
    <p:sldId id="339" r:id="rId53"/>
    <p:sldId id="375" r:id="rId54"/>
    <p:sldId id="341" r:id="rId55"/>
    <p:sldId id="362" r:id="rId56"/>
    <p:sldId id="301" r:id="rId57"/>
    <p:sldId id="363" r:id="rId58"/>
    <p:sldId id="393" r:id="rId59"/>
    <p:sldId id="308" r:id="rId60"/>
    <p:sldId id="329" r:id="rId61"/>
    <p:sldId id="330" r:id="rId62"/>
    <p:sldId id="365" r:id="rId63"/>
    <p:sldId id="376" r:id="rId64"/>
    <p:sldId id="340" r:id="rId65"/>
    <p:sldId id="304" r:id="rId66"/>
    <p:sldId id="311" r:id="rId67"/>
    <p:sldId id="306" r:id="rId68"/>
    <p:sldId id="371" r:id="rId69"/>
    <p:sldId id="307" r:id="rId70"/>
    <p:sldId id="310" r:id="rId71"/>
    <p:sldId id="395" r:id="rId72"/>
    <p:sldId id="386" r:id="rId73"/>
    <p:sldId id="388" r:id="rId74"/>
    <p:sldId id="297" r:id="rId75"/>
    <p:sldId id="288" r:id="rId76"/>
    <p:sldId id="419" r:id="rId77"/>
    <p:sldId id="420" r:id="rId78"/>
    <p:sldId id="421" r:id="rId79"/>
    <p:sldId id="422" r:id="rId80"/>
    <p:sldId id="423" r:id="rId81"/>
    <p:sldId id="424" r:id="rId82"/>
    <p:sldId id="425" r:id="rId83"/>
    <p:sldId id="426" r:id="rId84"/>
    <p:sldId id="427" r:id="rId85"/>
    <p:sldId id="428" r:id="rId86"/>
    <p:sldId id="429" r:id="rId87"/>
    <p:sldId id="430" r:id="rId88"/>
    <p:sldId id="431" r:id="rId89"/>
    <p:sldId id="432" r:id="rId90"/>
    <p:sldId id="433" r:id="rId91"/>
    <p:sldId id="434" r:id="rId92"/>
    <p:sldId id="435" r:id="rId93"/>
    <p:sldId id="436" r:id="rId94"/>
    <p:sldId id="437" r:id="rId95"/>
    <p:sldId id="438" r:id="rId96"/>
    <p:sldId id="439" r:id="rId97"/>
    <p:sldId id="440" r:id="rId98"/>
    <p:sldId id="441" r:id="rId99"/>
    <p:sldId id="442" r:id="rId100"/>
    <p:sldId id="443" r:id="rId101"/>
    <p:sldId id="444" r:id="rId102"/>
    <p:sldId id="446" r:id="rId103"/>
    <p:sldId id="447" r:id="rId104"/>
    <p:sldId id="448" r:id="rId105"/>
    <p:sldId id="449" r:id="rId106"/>
    <p:sldId id="450" r:id="rId107"/>
    <p:sldId id="451" r:id="rId108"/>
    <p:sldId id="452" r:id="rId109"/>
    <p:sldId id="453" r:id="rId110"/>
    <p:sldId id="454" r:id="rId111"/>
    <p:sldId id="455" r:id="rId112"/>
    <p:sldId id="456" r:id="rId113"/>
    <p:sldId id="457" r:id="rId114"/>
    <p:sldId id="458" r:id="rId115"/>
    <p:sldId id="459" r:id="rId116"/>
    <p:sldId id="460" r:id="rId117"/>
    <p:sldId id="461" r:id="rId118"/>
    <p:sldId id="462" r:id="rId119"/>
    <p:sldId id="463" r:id="rId120"/>
    <p:sldId id="464" r:id="rId121"/>
    <p:sldId id="465"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9EBF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926"/>
    <p:restoredTop sz="75138"/>
  </p:normalViewPr>
  <p:slideViewPr>
    <p:cSldViewPr snapToGrid="0" snapToObjects="1" showGuides="1">
      <p:cViewPr>
        <p:scale>
          <a:sx n="86" d="100"/>
          <a:sy n="86" d="100"/>
        </p:scale>
        <p:origin x="-336" y="-8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printerSettings" Target="printerSettings/printerSettings1.bin"/><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00" Type="http://schemas.openxmlformats.org/officeDocument/2006/relationships/slide" Target="slides/slide92.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A7A17-B0E1-7340-BA27-DD2AB9B55580}" type="datetimeFigureOut">
              <a:rPr lang="en-US" smtClean="0"/>
              <a:t>9/13/18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09FA-C55A-F94E-9171-27FD370173E8}" type="slidenum">
              <a:rPr lang="en-US" smtClean="0"/>
              <a:t>‹#›</a:t>
            </a:fld>
            <a:endParaRPr lang="en-US"/>
          </a:p>
        </p:txBody>
      </p:sp>
    </p:spTree>
    <p:extLst>
      <p:ext uri="{BB962C8B-B14F-4D97-AF65-F5344CB8AC3E}">
        <p14:creationId xmlns:p14="http://schemas.microsoft.com/office/powerpoint/2010/main" val="37321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Regular" charset="0"/>
              </a:defRPr>
            </a:lvl1pPr>
          </a:lstStyle>
          <a:p>
            <a:fld id="{E79F04AE-50C4-9448-A90C-6014DA8721B5}" type="datetimeFigureOut">
              <a:rPr lang="en-US" smtClean="0"/>
              <a:pPr/>
              <a:t>9/13/18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Regular" charset="0"/>
              </a:defRPr>
            </a:lvl1pPr>
          </a:lstStyle>
          <a:p>
            <a:fld id="{2032B9E8-698A-8948-9227-39339D245734}" type="slidenum">
              <a:rPr lang="en-US" smtClean="0"/>
              <a:pPr/>
              <a:t>‹#›</a:t>
            </a:fld>
            <a:endParaRPr lang="en-US" dirty="0"/>
          </a:p>
        </p:txBody>
      </p:sp>
    </p:spTree>
    <p:extLst>
      <p:ext uri="{BB962C8B-B14F-4D97-AF65-F5344CB8AC3E}">
        <p14:creationId xmlns:p14="http://schemas.microsoft.com/office/powerpoint/2010/main" val="79386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Regular" charset="0"/>
        <a:ea typeface="+mn-ea"/>
        <a:cs typeface="+mn-cs"/>
      </a:defRPr>
    </a:lvl1pPr>
    <a:lvl2pPr marL="457200" algn="l" defTabSz="914400" rtl="0" eaLnBrk="1" latinLnBrk="0" hangingPunct="1">
      <a:defRPr sz="1200" b="0" i="0" kern="1200">
        <a:solidFill>
          <a:schemeClr val="tx1"/>
        </a:solidFill>
        <a:latin typeface="Helvetica Neue Regular" charset="0"/>
        <a:ea typeface="+mn-ea"/>
        <a:cs typeface="+mn-cs"/>
      </a:defRPr>
    </a:lvl2pPr>
    <a:lvl3pPr marL="914400" algn="l" defTabSz="914400" rtl="0" eaLnBrk="1" latinLnBrk="0" hangingPunct="1">
      <a:defRPr sz="1200" b="0" i="0" kern="1200">
        <a:solidFill>
          <a:schemeClr val="tx1"/>
        </a:solidFill>
        <a:latin typeface="Helvetica Neue Regular" charset="0"/>
        <a:ea typeface="+mn-ea"/>
        <a:cs typeface="+mn-cs"/>
      </a:defRPr>
    </a:lvl3pPr>
    <a:lvl4pPr marL="1371600" algn="l" defTabSz="914400" rtl="0" eaLnBrk="1" latinLnBrk="0" hangingPunct="1">
      <a:defRPr sz="1200" b="0" i="0" kern="1200">
        <a:solidFill>
          <a:schemeClr val="tx1"/>
        </a:solidFill>
        <a:latin typeface="Helvetica Neue Regular" charset="0"/>
        <a:ea typeface="+mn-ea"/>
        <a:cs typeface="+mn-cs"/>
      </a:defRPr>
    </a:lvl4pPr>
    <a:lvl5pPr marL="1828800" algn="l" defTabSz="914400" rtl="0" eaLnBrk="1" latinLnBrk="0" hangingPunct="1">
      <a:defRPr sz="1200" b="0" i="0" kern="1200">
        <a:solidFill>
          <a:schemeClr val="tx1"/>
        </a:solidFill>
        <a:latin typeface="Helvetica Neu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(10/29/14 17:37) -----</a:t>
            </a:r>
          </a:p>
          <a:p>
            <a:r>
              <a:rPr lang="en-US"/>
              <a:t>FINISH ME!</a:t>
            </a:r>
          </a:p>
        </p:txBody>
      </p:sp>
    </p:spTree>
    <p:extLst>
      <p:ext uri="{BB962C8B-B14F-4D97-AF65-F5344CB8AC3E}">
        <p14:creationId xmlns:p14="http://schemas.microsoft.com/office/powerpoint/2010/main" val="316320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605280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28</a:t>
            </a:fld>
            <a:endParaRPr lang="en-US" dirty="0"/>
          </a:p>
        </p:txBody>
      </p:sp>
    </p:spTree>
    <p:extLst>
      <p:ext uri="{BB962C8B-B14F-4D97-AF65-F5344CB8AC3E}">
        <p14:creationId xmlns:p14="http://schemas.microsoft.com/office/powerpoint/2010/main" val="1668936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29</a:t>
            </a:fld>
            <a:endParaRPr lang="en-US"/>
          </a:p>
        </p:txBody>
      </p:sp>
    </p:spTree>
    <p:extLst>
      <p:ext uri="{BB962C8B-B14F-4D97-AF65-F5344CB8AC3E}">
        <p14:creationId xmlns:p14="http://schemas.microsoft.com/office/powerpoint/2010/main" val="90988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ea typeface="+mn-ea"/>
                <a:cs typeface="+mn-cs"/>
              </a:rPr>
              <a:t>DEMO</a:t>
            </a:r>
          </a:p>
          <a:p>
            <a:r>
              <a:rPr lang="en-US" sz="1200" kern="1200" dirty="0" smtClean="0">
                <a:solidFill>
                  <a:schemeClr val="tx1"/>
                </a:solidFill>
                <a:effectLst/>
                <a:ea typeface="+mn-ea"/>
                <a:cs typeface="+mn-cs"/>
              </a:rPr>
              <a:t>ls -</a:t>
            </a:r>
            <a:r>
              <a:rPr lang="en-US" sz="1200" kern="1200" dirty="0" err="1" smtClean="0">
                <a:solidFill>
                  <a:schemeClr val="tx1"/>
                </a:solidFill>
                <a:effectLst/>
                <a:ea typeface="+mn-ea"/>
                <a:cs typeface="+mn-cs"/>
              </a:rPr>
              <a:t>lh</a:t>
            </a:r>
            <a:endParaRPr lang="en-US" sz="1200" kern="1200" dirty="0" smtClean="0">
              <a:solidFill>
                <a:schemeClr val="tx1"/>
              </a:solidFill>
              <a:effectLst/>
              <a:ea typeface="+mn-ea"/>
              <a:cs typeface="+mn-cs"/>
            </a:endParaRPr>
          </a:p>
          <a:p>
            <a:r>
              <a:rPr lang="en-US" sz="1200" kern="1200" dirty="0" smtClean="0">
                <a:solidFill>
                  <a:schemeClr val="tx1"/>
                </a:solidFill>
                <a:effectLst/>
                <a:ea typeface="+mn-ea"/>
                <a:cs typeface="+mn-cs"/>
              </a:rPr>
              <a:t>file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ea typeface="+mn-ea"/>
                <a:cs typeface="+mn-cs"/>
              </a:rPr>
              <a:t>gunzip</a:t>
            </a:r>
            <a:r>
              <a:rPr lang="fr-FR" sz="1200" kern="1200" dirty="0" smtClean="0">
                <a:solidFill>
                  <a:schemeClr val="tx1"/>
                </a:solidFill>
                <a:effectLst/>
                <a:ea typeface="+mn-ea"/>
                <a:cs typeface="+mn-cs"/>
              </a:rPr>
              <a:t> -c D01.gz | </a:t>
            </a:r>
            <a:r>
              <a:rPr lang="fr-FR" sz="1200" kern="1200" dirty="0" err="1" smtClean="0">
                <a:solidFill>
                  <a:schemeClr val="tx1"/>
                </a:solidFill>
                <a:effectLst/>
                <a:ea typeface="+mn-ea"/>
                <a:cs typeface="+mn-cs"/>
              </a:rPr>
              <a:t>wc</a:t>
            </a:r>
            <a:endParaRPr lang="fr-FR" sz="1200" kern="1200" dirty="0" smtClean="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ea typeface="+mn-ea"/>
                <a:cs typeface="+mn-cs"/>
              </a:rPr>
              <a:t>gunzip</a:t>
            </a:r>
            <a:r>
              <a:rPr lang="fr-FR" sz="1200" kern="1200" dirty="0" smtClean="0">
                <a:solidFill>
                  <a:schemeClr val="tx1"/>
                </a:solidFill>
                <a:effectLst/>
                <a:ea typeface="+mn-ea"/>
                <a:cs typeface="+mn-cs"/>
              </a:rPr>
              <a:t> -c D01.gz | </a:t>
            </a:r>
            <a:r>
              <a:rPr lang="fr-FR" sz="1200" kern="1200" dirty="0" err="1" smtClean="0">
                <a:solidFill>
                  <a:schemeClr val="tx1"/>
                </a:solidFill>
                <a:effectLst/>
                <a:ea typeface="+mn-ea"/>
                <a:cs typeface="+mn-cs"/>
              </a:rPr>
              <a:t>head</a:t>
            </a:r>
            <a:endParaRPr lang="fr-FR" sz="1200" kern="1200" dirty="0" smtClean="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ea typeface="+mn-ea"/>
                <a:cs typeface="+mn-cs"/>
              </a:rPr>
              <a:t>gunzip</a:t>
            </a:r>
            <a:r>
              <a:rPr lang="fr-FR" sz="1200" kern="1200" dirty="0" smtClean="0">
                <a:solidFill>
                  <a:schemeClr val="tx1"/>
                </a:solidFill>
                <a:effectLst/>
                <a:ea typeface="+mn-ea"/>
                <a:cs typeface="+mn-cs"/>
              </a:rPr>
              <a:t> -c D01.gz | </a:t>
            </a:r>
            <a:r>
              <a:rPr lang="fr-FR" sz="1200" kern="1200" dirty="0" err="1" smtClean="0">
                <a:solidFill>
                  <a:schemeClr val="tx1"/>
                </a:solidFill>
                <a:effectLst/>
                <a:ea typeface="+mn-ea"/>
                <a:cs typeface="+mn-cs"/>
              </a:rPr>
              <a:t>tail</a:t>
            </a:r>
            <a:endParaRPr lang="fr-FR" sz="1200" kern="1200" dirty="0" smtClean="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ea typeface="+mn-ea"/>
                <a:cs typeface="+mn-cs"/>
              </a:rPr>
              <a:t>gunzip</a:t>
            </a:r>
            <a:r>
              <a:rPr lang="fr-FR" sz="1200" kern="1200" dirty="0" smtClean="0">
                <a:solidFill>
                  <a:schemeClr val="tx1"/>
                </a:solidFill>
                <a:effectLst/>
                <a:ea typeface="+mn-ea"/>
                <a:cs typeface="+mn-cs"/>
              </a:rPr>
              <a:t> -c D01.gz | </a:t>
            </a:r>
            <a:r>
              <a:rPr lang="fr-FR" sz="1200" kern="1200" dirty="0" err="1" smtClean="0">
                <a:solidFill>
                  <a:schemeClr val="tx1"/>
                </a:solidFill>
                <a:effectLst/>
                <a:ea typeface="+mn-ea"/>
                <a:cs typeface="+mn-cs"/>
              </a:rPr>
              <a:t>less</a:t>
            </a:r>
            <a:endParaRPr lang="fr-FR" sz="1200" kern="1200" dirty="0" smtClean="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ea typeface="+mn-ea"/>
                <a:cs typeface="+mn-cs"/>
              </a:rPr>
              <a:t>gunzip</a:t>
            </a:r>
            <a:r>
              <a:rPr lang="fr-FR" sz="1200" kern="1200" dirty="0" smtClean="0">
                <a:solidFill>
                  <a:schemeClr val="tx1"/>
                </a:solidFill>
                <a:effectLst/>
                <a:ea typeface="+mn-ea"/>
                <a:cs typeface="+mn-cs"/>
              </a:rPr>
              <a:t> -c D*.</a:t>
            </a:r>
            <a:r>
              <a:rPr lang="fr-FR" sz="1200" kern="1200" dirty="0" err="1" smtClean="0">
                <a:solidFill>
                  <a:schemeClr val="tx1"/>
                </a:solidFill>
                <a:effectLst/>
                <a:ea typeface="+mn-ea"/>
                <a:cs typeface="+mn-cs"/>
              </a:rPr>
              <a:t>gz</a:t>
            </a:r>
            <a:r>
              <a:rPr lang="fr-FR" sz="1200" kern="1200" dirty="0" smtClean="0">
                <a:solidFill>
                  <a:schemeClr val="tx1"/>
                </a:solidFill>
                <a:effectLst/>
                <a:ea typeface="+mn-ea"/>
                <a:cs typeface="+mn-cs"/>
              </a:rPr>
              <a:t> | </a:t>
            </a:r>
            <a:r>
              <a:rPr lang="fr-FR" sz="1200" kern="1200" dirty="0" err="1" smtClean="0">
                <a:solidFill>
                  <a:schemeClr val="tx1"/>
                </a:solidFill>
                <a:effectLst/>
                <a:ea typeface="+mn-ea"/>
                <a:cs typeface="+mn-cs"/>
              </a:rPr>
              <a:t>wc</a:t>
            </a:r>
            <a:endParaRPr lang="fr-FR" sz="1200" kern="1200" dirty="0" smtClean="0">
              <a:solidFill>
                <a:schemeClr val="tx1"/>
              </a:solidFill>
              <a:effectLst/>
              <a:ea typeface="+mn-ea"/>
              <a:cs typeface="+mn-cs"/>
            </a:endParaRPr>
          </a:p>
          <a:p>
            <a:endParaRPr lang="en-US" sz="1200" kern="1200" dirty="0" smtClean="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fld id="{2032B9E8-698A-8948-9227-39339D245734}" type="slidenum">
              <a:rPr lang="en-US" smtClean="0"/>
              <a:t>30</a:t>
            </a:fld>
            <a:endParaRPr lang="en-US"/>
          </a:p>
        </p:txBody>
      </p:sp>
    </p:spTree>
    <p:extLst>
      <p:ext uri="{BB962C8B-B14F-4D97-AF65-F5344CB8AC3E}">
        <p14:creationId xmlns:p14="http://schemas.microsoft.com/office/powerpoint/2010/main" val="639442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31</a:t>
            </a:fld>
            <a:endParaRPr lang="en-US"/>
          </a:p>
        </p:txBody>
      </p:sp>
    </p:spTree>
    <p:extLst>
      <p:ext uri="{BB962C8B-B14F-4D97-AF65-F5344CB8AC3E}">
        <p14:creationId xmlns:p14="http://schemas.microsoft.com/office/powerpoint/2010/main" val="1343386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gunzip</a:t>
            </a:r>
            <a:r>
              <a:rPr lang="en-US" dirty="0" smtClean="0"/>
              <a:t>  -c D11.gz D12.gz D01.gz D02.gz</a:t>
            </a:r>
            <a:r>
              <a:rPr lang="en-US" baseline="0" dirty="0" smtClean="0"/>
              <a:t> &gt; </a:t>
            </a:r>
            <a:r>
              <a:rPr lang="en-US" baseline="0" dirty="0" err="1" smtClean="0"/>
              <a:t>TaFengTransactions.txt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a:t>
            </a:r>
            <a:r>
              <a:rPr lang="en-US" dirty="0" err="1" smtClean="0"/>
              <a:t>TaFengTransactions.txt</a:t>
            </a:r>
            <a:r>
              <a:rPr lang="en-US" baseline="0" dirty="0" smtClean="0"/>
              <a:t> -- widen out </a:t>
            </a:r>
            <a:r>
              <a:rPr lang="is-IS" baseline="0" dirty="0" smtClean="0"/>
              <a:t>… not line 2170</a:t>
            </a:r>
          </a:p>
          <a:p>
            <a:pPr marL="0" marR="0" lvl="0" indent="0" algn="l" defTabSz="914400" rtl="0" eaLnBrk="1" fontAlgn="auto" latinLnBrk="0" hangingPunct="1">
              <a:lnSpc>
                <a:spcPct val="100000"/>
              </a:lnSpc>
              <a:spcBef>
                <a:spcPts val="0"/>
              </a:spcBef>
              <a:spcAft>
                <a:spcPts val="0"/>
              </a:spcAft>
              <a:buClrTx/>
              <a:buSzTx/>
              <a:buFontTx/>
              <a:buNone/>
              <a:tabLst/>
              <a:defRPr/>
            </a:pPr>
            <a:r>
              <a:rPr lang="is-IS" baseline="0" dirty="0" smtClean="0"/>
              <a:t>delete row</a:t>
            </a:r>
          </a:p>
          <a:p>
            <a:pPr marL="0" marR="0" lvl="0" indent="0" algn="l" defTabSz="914400" rtl="0" eaLnBrk="1" fontAlgn="auto" latinLnBrk="0" hangingPunct="1">
              <a:lnSpc>
                <a:spcPct val="100000"/>
              </a:lnSpc>
              <a:spcBef>
                <a:spcPts val="0"/>
              </a:spcBef>
              <a:spcAft>
                <a:spcPts val="0"/>
              </a:spcAft>
              <a:buClrTx/>
              <a:buSzTx/>
              <a:buFontTx/>
              <a:buNone/>
              <a:tabLst/>
              <a:defRPr/>
            </a:pPr>
            <a:r>
              <a:rPr lang="is-IS" baseline="0" dirty="0" smtClean="0"/>
              <a:t>But notice schema is non-uniform!</a:t>
            </a:r>
          </a:p>
          <a:p>
            <a:pPr marL="0" marR="0" lvl="0" indent="0" algn="l" defTabSz="914400" rtl="0" eaLnBrk="1" fontAlgn="auto" latinLnBrk="0" hangingPunct="1">
              <a:lnSpc>
                <a:spcPct val="100000"/>
              </a:lnSpc>
              <a:spcBef>
                <a:spcPts val="0"/>
              </a:spcBef>
              <a:spcAft>
                <a:spcPts val="0"/>
              </a:spcAft>
              <a:buClrTx/>
              <a:buSzTx/>
              <a:buFontTx/>
              <a:buNone/>
              <a:tabLst/>
              <a:defRPr/>
            </a:pPr>
            <a:r>
              <a:rPr lang="is-IS" baseline="0" dirty="0" smtClean="0"/>
              <a:t>To save or not to save?</a:t>
            </a:r>
          </a:p>
          <a:p>
            <a:pPr marL="0" marR="0" lvl="0" indent="0" algn="l" defTabSz="914400" rtl="0" eaLnBrk="1" fontAlgn="auto" latinLnBrk="0" hangingPunct="1">
              <a:lnSpc>
                <a:spcPct val="100000"/>
              </a:lnSpc>
              <a:spcBef>
                <a:spcPts val="0"/>
              </a:spcBef>
              <a:spcAft>
                <a:spcPts val="0"/>
              </a:spcAft>
              <a:buClrTx/>
              <a:buSzTx/>
              <a:buFontTx/>
              <a:buNone/>
              <a:tabLst/>
              <a:defRPr/>
            </a:pPr>
            <a:r>
              <a:rPr lang="is-IS" baseline="0" dirty="0" smtClean="0"/>
              <a:t>File naming?  Yuck.  Git.</a:t>
            </a:r>
            <a:endParaRPr lang="en-US" dirty="0" smtClean="0"/>
          </a:p>
        </p:txBody>
      </p:sp>
      <p:sp>
        <p:nvSpPr>
          <p:cNvPr id="4" name="Slide Number Placeholder 3"/>
          <p:cNvSpPr>
            <a:spLocks noGrp="1"/>
          </p:cNvSpPr>
          <p:nvPr>
            <p:ph type="sldNum" sz="quarter" idx="10"/>
          </p:nvPr>
        </p:nvSpPr>
        <p:spPr/>
        <p:txBody>
          <a:bodyPr/>
          <a:lstStyle/>
          <a:p>
            <a:fld id="{2032B9E8-698A-8948-9227-39339D245734}" type="slidenum">
              <a:rPr lang="en-US" smtClean="0"/>
              <a:t>32</a:t>
            </a:fld>
            <a:endParaRPr lang="en-US"/>
          </a:p>
        </p:txBody>
      </p:sp>
    </p:spTree>
    <p:extLst>
      <p:ext uri="{BB962C8B-B14F-4D97-AF65-F5344CB8AC3E}">
        <p14:creationId xmlns:p14="http://schemas.microsoft.com/office/powerpoint/2010/main" val="984235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Here</a:t>
            </a:r>
          </a:p>
        </p:txBody>
      </p:sp>
      <p:sp>
        <p:nvSpPr>
          <p:cNvPr id="4" name="Slide Number Placeholder 3"/>
          <p:cNvSpPr>
            <a:spLocks noGrp="1"/>
          </p:cNvSpPr>
          <p:nvPr>
            <p:ph type="sldNum" sz="quarter" idx="10"/>
          </p:nvPr>
        </p:nvSpPr>
        <p:spPr/>
        <p:txBody>
          <a:bodyPr/>
          <a:lstStyle/>
          <a:p>
            <a:fld id="{2032B9E8-698A-8948-9227-39339D245734}" type="slidenum">
              <a:rPr lang="en-US" smtClean="0"/>
              <a:t>33</a:t>
            </a:fld>
            <a:endParaRPr lang="en-US"/>
          </a:p>
        </p:txBody>
      </p:sp>
    </p:spTree>
    <p:extLst>
      <p:ext uri="{BB962C8B-B14F-4D97-AF65-F5344CB8AC3E}">
        <p14:creationId xmlns:p14="http://schemas.microsoft.com/office/powerpoint/2010/main" val="63072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34</a:t>
            </a:fld>
            <a:endParaRPr lang="en-US"/>
          </a:p>
        </p:txBody>
      </p:sp>
    </p:spTree>
    <p:extLst>
      <p:ext uri="{BB962C8B-B14F-4D97-AF65-F5344CB8AC3E}">
        <p14:creationId xmlns:p14="http://schemas.microsoft.com/office/powerpoint/2010/main" val="679369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smtClean="0"/>
              <a:t>DEMO HERE</a:t>
            </a:r>
          </a:p>
          <a:p>
            <a:r>
              <a:rPr lang="en-US" sz="1200" b="0" i="0" kern="1200" dirty="0" smtClean="0">
                <a:solidFill>
                  <a:schemeClr val="tx1"/>
                </a:solidFill>
                <a:effectLst/>
                <a:latin typeface="Helvetica Neue Regular" charset="0"/>
                <a:ea typeface="+mn-ea"/>
                <a:cs typeface="+mn-cs"/>
              </a:rPr>
              <a:t>        // open </a:t>
            </a:r>
            <a:r>
              <a:rPr lang="en-US" sz="1200" b="0" i="0" kern="1200" dirty="0" err="1" smtClean="0">
                <a:solidFill>
                  <a:schemeClr val="tx1"/>
                </a:solidFill>
                <a:effectLst/>
                <a:latin typeface="Helvetica Neue Regular" charset="0"/>
                <a:ea typeface="+mn-ea"/>
                <a:cs typeface="+mn-cs"/>
              </a:rPr>
              <a:t>age_classes</a:t>
            </a: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 note basic structure for free: row per code, multiple delimiter types</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splitrows</a:t>
            </a:r>
            <a:r>
              <a:rPr lang="en-US" sz="1200" b="0" i="0" kern="1200" dirty="0" smtClean="0">
                <a:solidFill>
                  <a:schemeClr val="tx1"/>
                </a:solidFill>
                <a:effectLst/>
                <a:latin typeface="Helvetica Neue Regular" charset="0"/>
                <a:ea typeface="+mn-ea"/>
                <a:cs typeface="+mn-cs"/>
              </a:rPr>
              <a:t> col: column1 on: '\n'</a:t>
            </a:r>
          </a:p>
          <a:p>
            <a:r>
              <a:rPr lang="en-US" sz="1200" b="0" i="0" kern="1200" dirty="0" smtClean="0">
                <a:solidFill>
                  <a:schemeClr val="tx1"/>
                </a:solidFill>
                <a:effectLst/>
                <a:latin typeface="Helvetica Neue Regular" charset="0"/>
                <a:ea typeface="+mn-ea"/>
                <a:cs typeface="+mn-cs"/>
              </a:rPr>
              <a:t>        // split on space</a:t>
            </a:r>
          </a:p>
          <a:p>
            <a:r>
              <a:rPr lang="en-US" sz="1200" b="0" i="0" kern="1200" dirty="0" smtClean="0">
                <a:solidFill>
                  <a:schemeClr val="tx1"/>
                </a:solidFill>
                <a:effectLst/>
                <a:latin typeface="Helvetica Neue Regular" charset="0"/>
                <a:ea typeface="+mn-ea"/>
                <a:cs typeface="+mn-cs"/>
              </a:rPr>
              <a:t>        split col: column1 on: `{</a:t>
            </a:r>
            <a:r>
              <a:rPr lang="en-US" sz="1200" b="0" i="0" kern="1200" dirty="0" err="1" smtClean="0">
                <a:solidFill>
                  <a:schemeClr val="tx1"/>
                </a:solidFill>
                <a:effectLst/>
                <a:latin typeface="Helvetica Neue Regular" charset="0"/>
                <a:ea typeface="+mn-ea"/>
                <a:cs typeface="+mn-cs"/>
              </a:rPr>
              <a:t>delim</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rename col: column2 to: 'code'</a:t>
            </a:r>
          </a:p>
          <a:p>
            <a:r>
              <a:rPr lang="en-US" sz="1200" b="0" i="0" kern="1200" dirty="0" smtClean="0">
                <a:solidFill>
                  <a:schemeClr val="tx1"/>
                </a:solidFill>
                <a:effectLst/>
                <a:latin typeface="Helvetica Neue Regular" charset="0"/>
                <a:ea typeface="+mn-ea"/>
                <a:cs typeface="+mn-cs"/>
              </a:rPr>
              <a:t>        rename col: column3 to: '</a:t>
            </a:r>
            <a:r>
              <a:rPr lang="en-US" sz="1200" b="0" i="0" kern="1200" dirty="0" err="1" smtClean="0">
                <a:solidFill>
                  <a:schemeClr val="tx1"/>
                </a:solidFill>
                <a:effectLst/>
                <a:latin typeface="Helvetica Neue Regular" charset="0"/>
                <a:ea typeface="+mn-ea"/>
                <a:cs typeface="+mn-cs"/>
              </a:rPr>
              <a:t>age_range</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 extract the high side of the age range</a:t>
            </a:r>
          </a:p>
          <a:p>
            <a:r>
              <a:rPr lang="en-US" sz="1200" b="0" i="0" kern="1200" dirty="0" smtClean="0">
                <a:solidFill>
                  <a:schemeClr val="tx1"/>
                </a:solidFill>
                <a:effectLst/>
                <a:latin typeface="Helvetica Neue Regular" charset="0"/>
                <a:ea typeface="+mn-ea"/>
                <a:cs typeface="+mn-cs"/>
              </a:rPr>
              <a:t>        extract col: </a:t>
            </a:r>
            <a:r>
              <a:rPr lang="en-US" sz="1200" b="0" i="0" kern="1200" dirty="0" err="1" smtClean="0">
                <a:solidFill>
                  <a:schemeClr val="tx1"/>
                </a:solidFill>
                <a:effectLst/>
                <a:latin typeface="Helvetica Neue Regular" charset="0"/>
                <a:ea typeface="+mn-ea"/>
                <a:cs typeface="+mn-cs"/>
              </a:rPr>
              <a:t>age_range</a:t>
            </a:r>
            <a:r>
              <a:rPr lang="en-US" sz="1200" b="0" i="0" kern="1200" dirty="0" smtClean="0">
                <a:solidFill>
                  <a:schemeClr val="tx1"/>
                </a:solidFill>
                <a:effectLst/>
                <a:latin typeface="Helvetica Neue Regular" charset="0"/>
                <a:ea typeface="+mn-ea"/>
                <a:cs typeface="+mn-cs"/>
              </a:rPr>
              <a:t> on: `{digit}+` after: `-` before: `{end}`</a:t>
            </a:r>
          </a:p>
          <a:p>
            <a:r>
              <a:rPr lang="en-US" sz="1200" b="0" i="0" kern="1200" dirty="0" smtClean="0">
                <a:solidFill>
                  <a:schemeClr val="tx1"/>
                </a:solidFill>
                <a:effectLst/>
                <a:latin typeface="Helvetica Neue Regular" charset="0"/>
                <a:ea typeface="+mn-ea"/>
                <a:cs typeface="+mn-cs"/>
              </a:rPr>
              <a:t>        rename col: column1 to: '</a:t>
            </a:r>
            <a:r>
              <a:rPr lang="en-US" sz="1200" b="0" i="0" kern="1200" dirty="0" err="1" smtClean="0">
                <a:solidFill>
                  <a:schemeClr val="tx1"/>
                </a:solidFill>
                <a:effectLst/>
                <a:latin typeface="Helvetica Neue Regular" charset="0"/>
                <a:ea typeface="+mn-ea"/>
                <a:cs typeface="+mn-cs"/>
              </a:rPr>
              <a:t>max_age</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 extract the low side of the age range</a:t>
            </a:r>
          </a:p>
          <a:p>
            <a:r>
              <a:rPr lang="en-US" sz="1200" b="0" i="0" kern="1200" dirty="0" smtClean="0">
                <a:solidFill>
                  <a:schemeClr val="tx1"/>
                </a:solidFill>
                <a:effectLst/>
                <a:latin typeface="Helvetica Neue Regular" charset="0"/>
                <a:ea typeface="+mn-ea"/>
                <a:cs typeface="+mn-cs"/>
              </a:rPr>
              <a:t>        extract col: </a:t>
            </a:r>
            <a:r>
              <a:rPr lang="en-US" sz="1200" b="0" i="0" kern="1200" dirty="0" err="1" smtClean="0">
                <a:solidFill>
                  <a:schemeClr val="tx1"/>
                </a:solidFill>
                <a:effectLst/>
                <a:latin typeface="Helvetica Neue Regular" charset="0"/>
                <a:ea typeface="+mn-ea"/>
                <a:cs typeface="+mn-cs"/>
              </a:rPr>
              <a:t>age_range</a:t>
            </a:r>
            <a:r>
              <a:rPr lang="en-US" sz="1200" b="0" i="0" kern="1200" dirty="0" smtClean="0">
                <a:solidFill>
                  <a:schemeClr val="tx1"/>
                </a:solidFill>
                <a:effectLst/>
                <a:latin typeface="Helvetica Neue Regular" charset="0"/>
                <a:ea typeface="+mn-ea"/>
                <a:cs typeface="+mn-cs"/>
              </a:rPr>
              <a:t> on: `{digit}+`</a:t>
            </a:r>
          </a:p>
          <a:p>
            <a:r>
              <a:rPr lang="en-US" sz="1200" b="0" i="0" kern="1200" dirty="0" smtClean="0">
                <a:solidFill>
                  <a:schemeClr val="tx1"/>
                </a:solidFill>
                <a:effectLst/>
                <a:latin typeface="Helvetica Neue Regular" charset="0"/>
                <a:ea typeface="+mn-ea"/>
                <a:cs typeface="+mn-cs"/>
              </a:rPr>
              <a:t>        rename col: column1 to: '</a:t>
            </a:r>
            <a:r>
              <a:rPr lang="en-US" sz="1200" b="0" i="0" kern="1200" dirty="0" err="1" smtClean="0">
                <a:solidFill>
                  <a:schemeClr val="tx1"/>
                </a:solidFill>
                <a:effectLst/>
                <a:latin typeface="Helvetica Neue Regular" charset="0"/>
                <a:ea typeface="+mn-ea"/>
                <a:cs typeface="+mn-cs"/>
              </a:rPr>
              <a:t>min_age</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 compute the center of the range</a:t>
            </a:r>
          </a:p>
          <a:p>
            <a:r>
              <a:rPr lang="en-US" sz="1200" b="0" i="0" kern="1200" dirty="0" smtClean="0">
                <a:solidFill>
                  <a:schemeClr val="tx1"/>
                </a:solidFill>
                <a:effectLst/>
                <a:latin typeface="Helvetica Neue Regular" charset="0"/>
                <a:ea typeface="+mn-ea"/>
                <a:cs typeface="+mn-cs"/>
              </a:rPr>
              <a:t>        derive value: ((</a:t>
            </a:r>
            <a:r>
              <a:rPr lang="en-US" sz="1200" b="0" i="0" kern="1200" dirty="0" err="1" smtClean="0">
                <a:solidFill>
                  <a:schemeClr val="tx1"/>
                </a:solidFill>
                <a:effectLst/>
                <a:latin typeface="Helvetica Neue Regular" charset="0"/>
                <a:ea typeface="+mn-ea"/>
                <a:cs typeface="+mn-cs"/>
              </a:rPr>
              <a:t>max_age</a:t>
            </a:r>
            <a:r>
              <a:rPr lang="en-US" sz="1200" b="0" i="0" kern="1200" dirty="0" smtClean="0">
                <a:solidFill>
                  <a:schemeClr val="tx1"/>
                </a:solidFill>
                <a:effectLst/>
                <a:latin typeface="Helvetica Neue Regular" charset="0"/>
                <a:ea typeface="+mn-ea"/>
                <a:cs typeface="+mn-cs"/>
              </a:rPr>
              <a:t> - </a:t>
            </a:r>
            <a:r>
              <a:rPr lang="en-US" sz="1200" b="0" i="0" kern="1200" dirty="0" err="1" smtClean="0">
                <a:solidFill>
                  <a:schemeClr val="tx1"/>
                </a:solidFill>
                <a:effectLst/>
                <a:latin typeface="Helvetica Neue Regular" charset="0"/>
                <a:ea typeface="+mn-ea"/>
                <a:cs typeface="+mn-cs"/>
              </a:rPr>
              <a:t>min_age</a:t>
            </a:r>
            <a:r>
              <a:rPr lang="en-US" sz="1200" b="0" i="0" kern="1200" dirty="0" smtClean="0">
                <a:solidFill>
                  <a:schemeClr val="tx1"/>
                </a:solidFill>
                <a:effectLst/>
                <a:latin typeface="Helvetica Neue Regular" charset="0"/>
                <a:ea typeface="+mn-ea"/>
                <a:cs typeface="+mn-cs"/>
              </a:rPr>
              <a:t>) / 2) + </a:t>
            </a:r>
            <a:r>
              <a:rPr lang="en-US" sz="1200" b="0" i="0" kern="1200" dirty="0" err="1" smtClean="0">
                <a:solidFill>
                  <a:schemeClr val="tx1"/>
                </a:solidFill>
                <a:effectLst/>
                <a:latin typeface="Helvetica Neue Regular" charset="0"/>
                <a:ea typeface="+mn-ea"/>
                <a:cs typeface="+mn-cs"/>
              </a:rPr>
              <a:t>min_age</a:t>
            </a:r>
            <a:r>
              <a:rPr lang="en-US" sz="1200" b="0" i="0" kern="1200" dirty="0" smtClean="0">
                <a:solidFill>
                  <a:schemeClr val="tx1"/>
                </a:solidFill>
                <a:effectLst/>
                <a:latin typeface="Helvetica Neue Regular" charset="0"/>
                <a:ea typeface="+mn-ea"/>
                <a:cs typeface="+mn-cs"/>
              </a:rPr>
              <a:t> as: 'column1'</a:t>
            </a:r>
          </a:p>
          <a:p>
            <a:r>
              <a:rPr lang="en-US" sz="1200" b="0" i="0" kern="1200" dirty="0" smtClean="0">
                <a:solidFill>
                  <a:schemeClr val="tx1"/>
                </a:solidFill>
                <a:effectLst/>
                <a:latin typeface="Helvetica Neue Regular" charset="0"/>
                <a:ea typeface="+mn-ea"/>
                <a:cs typeface="+mn-cs"/>
              </a:rPr>
              <a:t>        // Note data quality bar!</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settype</a:t>
            </a:r>
            <a:r>
              <a:rPr lang="en-US" sz="1200" b="0" i="0" kern="1200" dirty="0" smtClean="0">
                <a:solidFill>
                  <a:schemeClr val="tx1"/>
                </a:solidFill>
                <a:effectLst/>
                <a:latin typeface="Helvetica Neue Regular" charset="0"/>
                <a:ea typeface="+mn-ea"/>
                <a:cs typeface="+mn-cs"/>
              </a:rPr>
              <a:t> col: column1 type: 'Float'</a:t>
            </a:r>
          </a:p>
          <a:p>
            <a:r>
              <a:rPr lang="en-US" sz="1200" b="0" i="0" kern="1200" dirty="0" smtClean="0">
                <a:solidFill>
                  <a:schemeClr val="tx1"/>
                </a:solidFill>
                <a:effectLst/>
                <a:latin typeface="Helvetica Neue Regular" charset="0"/>
                <a:ea typeface="+mn-ea"/>
                <a:cs typeface="+mn-cs"/>
              </a:rPr>
              <a:t>        rename col: column1 to: '</a:t>
            </a:r>
            <a:r>
              <a:rPr lang="en-US" sz="1200" b="0" i="0" kern="1200" dirty="0" err="1" smtClean="0">
                <a:solidFill>
                  <a:schemeClr val="tx1"/>
                </a:solidFill>
                <a:effectLst/>
                <a:latin typeface="Helvetica Neue Regular" charset="0"/>
                <a:ea typeface="+mn-ea"/>
                <a:cs typeface="+mn-cs"/>
              </a:rPr>
              <a:t>center_age</a:t>
            </a:r>
            <a:r>
              <a:rPr lang="en-US" sz="1200" b="0" i="0" kern="1200" dirty="0" smtClean="0">
                <a:solidFill>
                  <a:schemeClr val="tx1"/>
                </a:solidFill>
                <a:effectLst/>
                <a:latin typeface="Helvetica Neue Regular" charset="0"/>
                <a:ea typeface="+mn-ea"/>
                <a:cs typeface="+mn-cs"/>
              </a:rPr>
              <a:t>’</a:t>
            </a:r>
          </a:p>
          <a:p>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clean residence area</a:t>
            </a:r>
          </a:p>
          <a:p>
            <a:r>
              <a:rPr lang="en-US" sz="1200" b="0" i="0" kern="1200" dirty="0" smtClean="0">
                <a:solidFill>
                  <a:schemeClr val="tx1"/>
                </a:solidFill>
                <a:effectLst/>
                <a:latin typeface="Helvetica Neue Regular" charset="0"/>
                <a:ea typeface="+mn-ea"/>
                <a:cs typeface="+mn-cs"/>
              </a:rPr>
              <a:t>        // row per code</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splitrows</a:t>
            </a:r>
            <a:r>
              <a:rPr lang="en-US" sz="1200" b="0" i="0" kern="1200" dirty="0" smtClean="0">
                <a:solidFill>
                  <a:schemeClr val="tx1"/>
                </a:solidFill>
                <a:effectLst/>
                <a:latin typeface="Helvetica Neue Regular" charset="0"/>
                <a:ea typeface="+mn-ea"/>
                <a:cs typeface="+mn-cs"/>
              </a:rPr>
              <a:t> col: column1 on: '\n'</a:t>
            </a:r>
          </a:p>
          <a:p>
            <a:r>
              <a:rPr lang="en-US" sz="1200" b="0" i="0" kern="1200" dirty="0" smtClean="0">
                <a:solidFill>
                  <a:schemeClr val="tx1"/>
                </a:solidFill>
                <a:effectLst/>
                <a:latin typeface="Helvetica Neue Regular" charset="0"/>
                <a:ea typeface="+mn-ea"/>
                <a:cs typeface="+mn-cs"/>
              </a:rPr>
              <a:t>        // split into code, zip</a:t>
            </a:r>
          </a:p>
          <a:p>
            <a:r>
              <a:rPr lang="en-US" sz="1200" b="0" i="0" kern="1200" dirty="0" smtClean="0">
                <a:solidFill>
                  <a:schemeClr val="tx1"/>
                </a:solidFill>
                <a:effectLst/>
                <a:latin typeface="Helvetica Neue Regular" charset="0"/>
                <a:ea typeface="+mn-ea"/>
                <a:cs typeface="+mn-cs"/>
              </a:rPr>
              <a:t>        split col: column1 on: `{</a:t>
            </a:r>
            <a:r>
              <a:rPr lang="en-US" sz="1200" b="0" i="0" kern="1200" dirty="0" err="1" smtClean="0">
                <a:solidFill>
                  <a:schemeClr val="tx1"/>
                </a:solidFill>
                <a:effectLst/>
                <a:latin typeface="Helvetica Neue Regular" charset="0"/>
                <a:ea typeface="+mn-ea"/>
                <a:cs typeface="+mn-cs"/>
              </a:rPr>
              <a:t>delim-ws</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rename col: column2 to: 'code'</a:t>
            </a:r>
          </a:p>
          <a:p>
            <a:r>
              <a:rPr lang="en-US" sz="1200" b="0" i="0" kern="1200" dirty="0" smtClean="0">
                <a:solidFill>
                  <a:schemeClr val="tx1"/>
                </a:solidFill>
                <a:effectLst/>
                <a:latin typeface="Helvetica Neue Regular" charset="0"/>
                <a:ea typeface="+mn-ea"/>
                <a:cs typeface="+mn-cs"/>
              </a:rPr>
              <a:t>        rename col: column3 to: 'zip'</a:t>
            </a:r>
          </a:p>
          <a:p>
            <a:r>
              <a:rPr lang="en-US" sz="1200" b="0" i="0" kern="1200" dirty="0" smtClean="0">
                <a:solidFill>
                  <a:schemeClr val="tx1"/>
                </a:solidFill>
                <a:effectLst/>
                <a:latin typeface="Helvetica Neue Regular" charset="0"/>
                <a:ea typeface="+mn-ea"/>
                <a:cs typeface="+mn-cs"/>
              </a:rPr>
              <a:t>        // convert to string</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settype</a:t>
            </a:r>
            <a:r>
              <a:rPr lang="en-US" sz="1200" b="0" i="0" kern="1200" dirty="0" smtClean="0">
                <a:solidFill>
                  <a:schemeClr val="tx1"/>
                </a:solidFill>
                <a:effectLst/>
                <a:latin typeface="Helvetica Neue Regular" charset="0"/>
                <a:ea typeface="+mn-ea"/>
                <a:cs typeface="+mn-cs"/>
              </a:rPr>
              <a:t> col: zip type: 'String'</a:t>
            </a:r>
          </a:p>
          <a:p>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 OPEN </a:t>
            </a:r>
            <a:r>
              <a:rPr lang="en-US" sz="1200" b="0" i="0" kern="1200" dirty="0" err="1" smtClean="0">
                <a:solidFill>
                  <a:schemeClr val="tx1"/>
                </a:solidFill>
                <a:effectLst/>
                <a:latin typeface="Helvetica Neue Regular" charset="0"/>
                <a:ea typeface="+mn-ea"/>
                <a:cs typeface="+mn-cs"/>
              </a:rPr>
              <a:t>transactions.txt</a:t>
            </a: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 Row per transaction</a:t>
            </a:r>
          </a:p>
          <a:p>
            <a:r>
              <a:rPr lang="en-US" sz="1200" b="0" i="0" kern="1200" dirty="0" smtClean="0">
                <a:solidFill>
                  <a:schemeClr val="tx1"/>
                </a:solidFill>
                <a:effectLst/>
                <a:latin typeface="Helvetica Neue Regular" charset="0"/>
                <a:ea typeface="+mn-ea"/>
                <a:cs typeface="+mn-cs"/>
              </a:rPr>
              <a:t>        // </a:t>
            </a:r>
            <a:r>
              <a:rPr lang="en-US" sz="1200" b="0" i="0" kern="1200" dirty="0" err="1" smtClean="0">
                <a:solidFill>
                  <a:schemeClr val="tx1"/>
                </a:solidFill>
                <a:effectLst/>
                <a:latin typeface="Helvetica Neue Regular" charset="0"/>
                <a:ea typeface="+mn-ea"/>
                <a:cs typeface="+mn-cs"/>
              </a:rPr>
              <a:t>Splitrow</a:t>
            </a:r>
            <a:r>
              <a:rPr lang="en-US" sz="1200" b="0" i="0" kern="1200" dirty="0" smtClean="0">
                <a:solidFill>
                  <a:schemeClr val="tx1"/>
                </a:solidFill>
                <a:effectLst/>
                <a:latin typeface="Helvetica Neue Regular" charset="0"/>
                <a:ea typeface="+mn-ea"/>
                <a:cs typeface="+mn-cs"/>
              </a:rPr>
              <a:t> on '\r\n'</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splitrows</a:t>
            </a:r>
            <a:r>
              <a:rPr lang="en-US" sz="1200" b="0" i="0" kern="1200" dirty="0" smtClean="0">
                <a:solidFill>
                  <a:schemeClr val="tx1"/>
                </a:solidFill>
                <a:effectLst/>
                <a:latin typeface="Helvetica Neue Regular" charset="0"/>
                <a:ea typeface="+mn-ea"/>
                <a:cs typeface="+mn-cs"/>
              </a:rPr>
              <a:t> col: column1 on: '\r\n'</a:t>
            </a:r>
          </a:p>
          <a:p>
            <a:r>
              <a:rPr lang="en-US" sz="1200" b="0" i="0" kern="1200" dirty="0" smtClean="0">
                <a:solidFill>
                  <a:schemeClr val="tx1"/>
                </a:solidFill>
                <a:effectLst/>
                <a:latin typeface="Helvetica Neue Regular" charset="0"/>
                <a:ea typeface="+mn-ea"/>
                <a:cs typeface="+mn-cs"/>
              </a:rPr>
              <a:t>        // Deal with the shifted columns</a:t>
            </a:r>
          </a:p>
          <a:p>
            <a:r>
              <a:rPr lang="en-US" sz="1200" b="0" i="0" kern="1200" dirty="0" smtClean="0">
                <a:solidFill>
                  <a:schemeClr val="tx1"/>
                </a:solidFill>
                <a:effectLst/>
                <a:latin typeface="Helvetica Neue Regular" charset="0"/>
                <a:ea typeface="+mn-ea"/>
                <a:cs typeface="+mn-cs"/>
              </a:rPr>
              <a:t>        replace col: column1 with: '$1;;$2' on: `({digit}{8}  ;{upper}) ;({upper})` global: true</a:t>
            </a:r>
          </a:p>
          <a:p>
            <a:r>
              <a:rPr lang="en-US" sz="1200" b="0" i="0" kern="1200" dirty="0" smtClean="0">
                <a:solidFill>
                  <a:schemeClr val="tx1"/>
                </a:solidFill>
                <a:effectLst/>
                <a:latin typeface="Helvetica Neue Regular" charset="0"/>
                <a:ea typeface="+mn-ea"/>
                <a:cs typeface="+mn-cs"/>
              </a:rPr>
              <a:t>        //  Can split on ';'</a:t>
            </a:r>
          </a:p>
          <a:p>
            <a:r>
              <a:rPr lang="en-US" sz="1200" b="0" i="0" kern="1200" dirty="0" smtClean="0">
                <a:solidFill>
                  <a:schemeClr val="tx1"/>
                </a:solidFill>
                <a:effectLst/>
                <a:latin typeface="Helvetica Neue Regular" charset="0"/>
                <a:ea typeface="+mn-ea"/>
                <a:cs typeface="+mn-cs"/>
              </a:rPr>
              <a:t>        split col: column1 on: ';' limit: 9</a:t>
            </a:r>
          </a:p>
          <a:p>
            <a:r>
              <a:rPr lang="en-US" sz="1200" b="0" i="0" kern="1200" dirty="0" smtClean="0">
                <a:solidFill>
                  <a:schemeClr val="tx1"/>
                </a:solidFill>
                <a:effectLst/>
                <a:latin typeface="Helvetica Neue Regular" charset="0"/>
                <a:ea typeface="+mn-ea"/>
                <a:cs typeface="+mn-cs"/>
              </a:rPr>
              <a:t>        // trim space</a:t>
            </a:r>
          </a:p>
          <a:p>
            <a:r>
              <a:rPr lang="en-US" sz="1200" b="0" i="0" kern="1200" dirty="0" smtClean="0">
                <a:solidFill>
                  <a:schemeClr val="tx1"/>
                </a:solidFill>
                <a:effectLst/>
                <a:latin typeface="Helvetica Neue Regular" charset="0"/>
                <a:ea typeface="+mn-ea"/>
                <a:cs typeface="+mn-cs"/>
              </a:rPr>
              <a:t>        replace col: * with: '' on: ` *` global: true before: `{end}`</a:t>
            </a:r>
          </a:p>
          <a:p>
            <a:r>
              <a:rPr lang="en-US" sz="1200" b="0" i="0" kern="1200" dirty="0" smtClean="0">
                <a:solidFill>
                  <a:schemeClr val="tx1"/>
                </a:solidFill>
                <a:effectLst/>
                <a:latin typeface="Helvetica Neue Regular" charset="0"/>
                <a:ea typeface="+mn-ea"/>
                <a:cs typeface="+mn-cs"/>
              </a:rPr>
              <a:t>        // Headers in Chinese -- drop and manually convert to English</a:t>
            </a:r>
          </a:p>
          <a:p>
            <a:r>
              <a:rPr lang="en-US" sz="1200" b="0" i="0" kern="1200" dirty="0" smtClean="0">
                <a:solidFill>
                  <a:schemeClr val="tx1"/>
                </a:solidFill>
                <a:effectLst/>
                <a:latin typeface="Helvetica Neue Regular" charset="0"/>
                <a:ea typeface="+mn-ea"/>
                <a:cs typeface="+mn-cs"/>
              </a:rPr>
              <a:t>        delete row: </a:t>
            </a:r>
            <a:r>
              <a:rPr lang="en-US" sz="1200" b="0" i="0" kern="1200" dirty="0" err="1" smtClean="0">
                <a:solidFill>
                  <a:schemeClr val="tx1"/>
                </a:solidFill>
                <a:effectLst/>
                <a:latin typeface="Helvetica Neue Regular" charset="0"/>
                <a:ea typeface="+mn-ea"/>
                <a:cs typeface="+mn-cs"/>
              </a:rPr>
              <a:t>ismismatched</a:t>
            </a:r>
            <a:r>
              <a:rPr lang="en-US" sz="1200" b="0" i="0" kern="1200" dirty="0" smtClean="0">
                <a:solidFill>
                  <a:schemeClr val="tx1"/>
                </a:solidFill>
                <a:effectLst/>
                <a:latin typeface="Helvetica Neue Regular" charset="0"/>
                <a:ea typeface="+mn-ea"/>
                <a:cs typeface="+mn-cs"/>
              </a:rPr>
              <a:t>(column7, ['Integer'])</a:t>
            </a:r>
          </a:p>
          <a:p>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OPEN </a:t>
            </a:r>
            <a:r>
              <a:rPr lang="en-US" sz="1200" b="0" i="0" kern="1200" dirty="0" err="1" smtClean="0">
                <a:solidFill>
                  <a:schemeClr val="tx1"/>
                </a:solidFill>
                <a:effectLst/>
                <a:latin typeface="Helvetica Neue Regular" charset="0"/>
                <a:ea typeface="+mn-ea"/>
                <a:cs typeface="+mn-cs"/>
              </a:rPr>
              <a:t>english</a:t>
            </a:r>
            <a:r>
              <a:rPr lang="en-US" sz="1200" b="0" i="0" kern="1200" dirty="0" smtClean="0">
                <a:solidFill>
                  <a:schemeClr val="tx1"/>
                </a:solidFill>
                <a:effectLst/>
                <a:latin typeface="Helvetica Neue Regular" charset="0"/>
                <a:ea typeface="+mn-ea"/>
                <a:cs typeface="+mn-cs"/>
              </a:rPr>
              <a:t> headers</a:t>
            </a:r>
          </a:p>
          <a:p>
            <a:r>
              <a:rPr lang="en-US" sz="1200" b="0" i="0" kern="1200" dirty="0" smtClean="0">
                <a:solidFill>
                  <a:schemeClr val="tx1"/>
                </a:solidFill>
                <a:effectLst/>
                <a:latin typeface="Helvetica Neue Regular" charset="0"/>
                <a:ea typeface="+mn-ea"/>
                <a:cs typeface="+mn-cs"/>
              </a:rPr>
              <a:t>        // add in oddball column after </a:t>
            </a:r>
            <a:r>
              <a:rPr lang="en-US" sz="1200" b="0" i="0" kern="1200" dirty="0" err="1" smtClean="0">
                <a:solidFill>
                  <a:schemeClr val="tx1"/>
                </a:solidFill>
                <a:effectLst/>
                <a:latin typeface="Helvetica Neue Regular" charset="0"/>
                <a:ea typeface="+mn-ea"/>
                <a:cs typeface="+mn-cs"/>
              </a:rPr>
              <a:t>age_code</a:t>
            </a: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splitrows</a:t>
            </a:r>
            <a:r>
              <a:rPr lang="en-US" sz="1200" b="0" i="0" kern="1200" dirty="0" smtClean="0">
                <a:solidFill>
                  <a:schemeClr val="tx1"/>
                </a:solidFill>
                <a:effectLst/>
                <a:latin typeface="Helvetica Neue Regular" charset="0"/>
                <a:ea typeface="+mn-ea"/>
                <a:cs typeface="+mn-cs"/>
              </a:rPr>
              <a:t> col: column1 on: '\n'        // Deal with the shifted columns</a:t>
            </a:r>
          </a:p>
          <a:p>
            <a:r>
              <a:rPr lang="en-US" sz="1200" b="0" i="0" kern="1200" dirty="0" smtClean="0">
                <a:solidFill>
                  <a:schemeClr val="tx1"/>
                </a:solidFill>
                <a:effectLst/>
                <a:latin typeface="Helvetica Neue Regular" charset="0"/>
                <a:ea typeface="+mn-ea"/>
                <a:cs typeface="+mn-cs"/>
              </a:rPr>
              <a:t>        replace col: column1 with: '</a:t>
            </a:r>
            <a:r>
              <a:rPr lang="en-US" sz="1200" b="0" i="0" kern="1200" dirty="0" err="1" smtClean="0">
                <a:solidFill>
                  <a:schemeClr val="tx1"/>
                </a:solidFill>
                <a:effectLst/>
                <a:latin typeface="Helvetica Neue Regular" charset="0"/>
                <a:ea typeface="+mn-ea"/>
                <a:cs typeface="+mn-cs"/>
              </a:rPr>
              <a:t>age_code;unknown</a:t>
            </a:r>
            <a:r>
              <a:rPr lang="en-US" sz="1200" b="0" i="0" kern="1200" dirty="0" smtClean="0">
                <a:solidFill>
                  <a:schemeClr val="tx1"/>
                </a:solidFill>
                <a:effectLst/>
                <a:latin typeface="Helvetica Neue Regular" charset="0"/>
                <a:ea typeface="+mn-ea"/>
                <a:cs typeface="+mn-cs"/>
              </a:rPr>
              <a:t>;' on: '</a:t>
            </a:r>
            <a:r>
              <a:rPr lang="en-US" sz="1200" b="0" i="0" kern="1200" dirty="0" err="1" smtClean="0">
                <a:solidFill>
                  <a:schemeClr val="tx1"/>
                </a:solidFill>
                <a:effectLst/>
                <a:latin typeface="Helvetica Neue Regular" charset="0"/>
                <a:ea typeface="+mn-ea"/>
                <a:cs typeface="+mn-cs"/>
              </a:rPr>
              <a:t>age_code</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 split on ;</a:t>
            </a:r>
          </a:p>
          <a:p>
            <a:r>
              <a:rPr lang="en-US" sz="1200" b="0" i="0" kern="1200" dirty="0" smtClean="0">
                <a:solidFill>
                  <a:schemeClr val="tx1"/>
                </a:solidFill>
                <a:effectLst/>
                <a:latin typeface="Helvetica Neue Regular" charset="0"/>
                <a:ea typeface="+mn-ea"/>
                <a:cs typeface="+mn-cs"/>
              </a:rPr>
              <a:t>        split col: column1 on: ';' limit: 9</a:t>
            </a:r>
          </a:p>
          <a:p>
            <a:r>
              <a:rPr lang="en-US" sz="1200" b="0" i="0" kern="1200" dirty="0" smtClean="0">
                <a:solidFill>
                  <a:schemeClr val="tx1"/>
                </a:solidFill>
                <a:effectLst/>
                <a:latin typeface="Helvetica Neue Regular" charset="0"/>
                <a:ea typeface="+mn-ea"/>
                <a:cs typeface="+mn-cs"/>
              </a:rPr>
              <a:t>        // UNION in </a:t>
            </a:r>
            <a:r>
              <a:rPr lang="en-US" sz="1200" b="0" i="0" kern="1200" dirty="0" err="1" smtClean="0">
                <a:solidFill>
                  <a:schemeClr val="tx1"/>
                </a:solidFill>
                <a:effectLst/>
                <a:latin typeface="Helvetica Neue Regular" charset="0"/>
                <a:ea typeface="+mn-ea"/>
                <a:cs typeface="+mn-cs"/>
              </a:rPr>
              <a:t>transactions.txt</a:t>
            </a: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union with: transactions mapping: {'as': 'column2', 'sources': current_dataset.column2,transactions.column2}, {'as': 'column3', 'sources': current_dataset.column3,transactions.column3}, {'as': 'column4', 'sources': current_dataset.column4,transactions.column4}, {'as': 'column5', 'sources': current_dataset.column5,transactions.column5}, {'as': 'column6', 'sources': current_dataset.column6,transactions.column6}, {'as': 'column7', 'sources': current_dataset.column7,transactions.column7}, {'as': 'column8', 'sources': current_dataset.column8,transactions.column8}, {'as': 'column9', 'sources': current_dataset.column9,transactions.column9}, {'as': 'column10', 'sources': current_dataset.column10,transactions.column10}, {'as': 'column11', 'sources': current_dataset.column11,transactions.column11}</a:t>
            </a:r>
          </a:p>
          <a:p>
            <a:r>
              <a:rPr lang="en-US" sz="1200" b="0" i="0" kern="1200" dirty="0" smtClean="0">
                <a:solidFill>
                  <a:schemeClr val="tx1"/>
                </a:solidFill>
                <a:effectLst/>
                <a:latin typeface="Helvetica Neue Regular" charset="0"/>
                <a:ea typeface="+mn-ea"/>
                <a:cs typeface="+mn-cs"/>
              </a:rPr>
              <a:t>        header</a:t>
            </a:r>
          </a:p>
          <a:p>
            <a:endParaRPr lang="en-US" sz="1200" b="0" i="0" kern="1200" dirty="0" smtClean="0">
              <a:solidFill>
                <a:schemeClr val="tx1"/>
              </a:solidFill>
              <a:effectLst/>
              <a:latin typeface="Helvetica Neue Regular" charset="0"/>
              <a:ea typeface="+mn-ea"/>
              <a:cs typeface="+mn-cs"/>
            </a:endParaRPr>
          </a:p>
        </p:txBody>
      </p:sp>
      <p:sp>
        <p:nvSpPr>
          <p:cNvPr id="4" name="Slide Number Placeholder 3"/>
          <p:cNvSpPr>
            <a:spLocks noGrp="1"/>
          </p:cNvSpPr>
          <p:nvPr>
            <p:ph type="sldNum" sz="quarter" idx="10"/>
          </p:nvPr>
        </p:nvSpPr>
        <p:spPr/>
        <p:txBody>
          <a:bodyPr/>
          <a:lstStyle/>
          <a:p>
            <a:fld id="{2032B9E8-698A-8948-9227-39339D245734}" type="slidenum">
              <a:rPr lang="en-US" smtClean="0"/>
              <a:t>35</a:t>
            </a:fld>
            <a:endParaRPr lang="en-US"/>
          </a:p>
        </p:txBody>
      </p:sp>
    </p:spTree>
    <p:extLst>
      <p:ext uri="{BB962C8B-B14F-4D97-AF65-F5344CB8AC3E}">
        <p14:creationId xmlns:p14="http://schemas.microsoft.com/office/powerpoint/2010/main" val="1079513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Helvetica Neue Regular" charset="0"/>
                <a:ea typeface="+mn-ea"/>
                <a:cs typeface="+mn-cs"/>
              </a:rPr>
              <a:t>        // ASSESS DATA TYPES</a:t>
            </a:r>
          </a:p>
          <a:p>
            <a:r>
              <a:rPr lang="en-US" sz="1200" b="0" i="0" kern="1200" dirty="0" smtClean="0">
                <a:solidFill>
                  <a:schemeClr val="tx1"/>
                </a:solidFill>
                <a:effectLst/>
                <a:latin typeface="Helvetica Neue Regular" charset="0"/>
                <a:ea typeface="+mn-ea"/>
                <a:cs typeface="+mn-cs"/>
              </a:rPr>
              <a:t>        // NUMERIC vs. CATEGORICAL</a:t>
            </a:r>
          </a:p>
          <a:p>
            <a:r>
              <a:rPr lang="en-US" sz="1200" b="0" i="0" kern="1200" dirty="0" smtClean="0">
                <a:solidFill>
                  <a:schemeClr val="tx1"/>
                </a:solidFill>
                <a:effectLst/>
                <a:latin typeface="Helvetica Neue Regular" charset="0"/>
                <a:ea typeface="+mn-ea"/>
                <a:cs typeface="+mn-cs"/>
              </a:rPr>
              <a:t>        // </a:t>
            </a:r>
            <a:r>
              <a:rPr lang="en-US" sz="1200" b="0" i="0" kern="1200" dirty="0" err="1" smtClean="0">
                <a:solidFill>
                  <a:schemeClr val="tx1"/>
                </a:solidFill>
                <a:effectLst/>
                <a:latin typeface="Helvetica Neue Regular" charset="0"/>
                <a:ea typeface="+mn-ea"/>
                <a:cs typeface="+mn-cs"/>
              </a:rPr>
              <a:t>customer_id</a:t>
            </a:r>
            <a:r>
              <a:rPr lang="en-US" sz="1200" b="0" i="0" kern="1200" dirty="0" smtClean="0">
                <a:solidFill>
                  <a:schemeClr val="tx1"/>
                </a:solidFill>
                <a:effectLst/>
                <a:latin typeface="Helvetica Neue Regular" charset="0"/>
                <a:ea typeface="+mn-ea"/>
                <a:cs typeface="+mn-cs"/>
              </a:rPr>
              <a:t>: a number or what?</a:t>
            </a:r>
          </a:p>
          <a:p>
            <a:r>
              <a:rPr lang="en-US" sz="1200" b="0" i="0" kern="1200" dirty="0" smtClean="0">
                <a:solidFill>
                  <a:schemeClr val="tx1"/>
                </a:solidFill>
                <a:effectLst/>
                <a:latin typeface="Helvetica Neue Regular" charset="0"/>
                <a:ea typeface="+mn-ea"/>
                <a:cs typeface="+mn-cs"/>
              </a:rPr>
              <a:t>        // convert to Integer</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settype</a:t>
            </a:r>
            <a:r>
              <a:rPr lang="en-US" sz="1200" b="0" i="0" kern="1200" dirty="0" smtClean="0">
                <a:solidFill>
                  <a:schemeClr val="tx1"/>
                </a:solidFill>
                <a:effectLst/>
                <a:latin typeface="Helvetica Neue Regular" charset="0"/>
                <a:ea typeface="+mn-ea"/>
                <a:cs typeface="+mn-cs"/>
              </a:rPr>
              <a:t> col: </a:t>
            </a:r>
            <a:r>
              <a:rPr lang="en-US" sz="1200" b="0" i="0" kern="1200" dirty="0" err="1" smtClean="0">
                <a:solidFill>
                  <a:schemeClr val="tx1"/>
                </a:solidFill>
                <a:effectLst/>
                <a:latin typeface="Helvetica Neue Regular" charset="0"/>
                <a:ea typeface="+mn-ea"/>
                <a:cs typeface="+mn-cs"/>
              </a:rPr>
              <a:t>customer_ID</a:t>
            </a:r>
            <a:r>
              <a:rPr lang="en-US" sz="1200" b="0" i="0" kern="1200" dirty="0" smtClean="0">
                <a:solidFill>
                  <a:schemeClr val="tx1"/>
                </a:solidFill>
                <a:effectLst/>
                <a:latin typeface="Helvetica Neue Regular" charset="0"/>
                <a:ea typeface="+mn-ea"/>
                <a:cs typeface="+mn-cs"/>
              </a:rPr>
              <a:t> type: 'Integer'</a:t>
            </a:r>
          </a:p>
          <a:p>
            <a:r>
              <a:rPr lang="en-US" sz="1200" b="0" i="0" kern="1200" dirty="0" smtClean="0">
                <a:solidFill>
                  <a:schemeClr val="tx1"/>
                </a:solidFill>
                <a:effectLst/>
                <a:latin typeface="Helvetica Neue Regular" charset="0"/>
                <a:ea typeface="+mn-ea"/>
                <a:cs typeface="+mn-cs"/>
              </a:rPr>
              <a:t/>
            </a:r>
            <a:br>
              <a:rPr lang="en-US" sz="1200" b="0" i="0" kern="1200" dirty="0" smtClean="0">
                <a:solidFill>
                  <a:schemeClr val="tx1"/>
                </a:solidFill>
                <a:effectLst/>
                <a:latin typeface="Helvetica Neue Regular" charset="0"/>
                <a:ea typeface="+mn-ea"/>
                <a:cs typeface="+mn-cs"/>
              </a:rPr>
            </a:b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 SPECIAL TYPES: </a:t>
            </a:r>
            <a:r>
              <a:rPr lang="en-US" sz="1200" b="0" i="0" kern="1200" dirty="0" err="1" smtClean="0">
                <a:solidFill>
                  <a:schemeClr val="tx1"/>
                </a:solidFill>
                <a:effectLst/>
                <a:latin typeface="Helvetica Neue Regular" charset="0"/>
                <a:ea typeface="+mn-ea"/>
                <a:cs typeface="+mn-cs"/>
              </a:rPr>
              <a:t>datetime</a:t>
            </a: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 Transaction dates look fishy?</a:t>
            </a:r>
          </a:p>
          <a:p>
            <a:r>
              <a:rPr lang="en-US" sz="1200" b="0" i="0" kern="1200" dirty="0" smtClean="0">
                <a:solidFill>
                  <a:schemeClr val="tx1"/>
                </a:solidFill>
                <a:effectLst/>
                <a:latin typeface="Helvetica Neue Regular" charset="0"/>
                <a:ea typeface="+mn-ea"/>
                <a:cs typeface="+mn-cs"/>
              </a:rPr>
              <a:t>    - Extract Times are bad: Split out dates from times.</a:t>
            </a:r>
          </a:p>
          <a:p>
            <a:r>
              <a:rPr lang="en-US" sz="1200" b="0" i="0" kern="1200" dirty="0" smtClean="0">
                <a:solidFill>
                  <a:schemeClr val="tx1"/>
                </a:solidFill>
                <a:effectLst/>
                <a:latin typeface="Helvetica Neue Regular" charset="0"/>
                <a:ea typeface="+mn-ea"/>
                <a:cs typeface="+mn-cs"/>
              </a:rPr>
              <a:t>    split col: </a:t>
            </a:r>
            <a:r>
              <a:rPr lang="en-US" sz="1200" b="0" i="0" kern="1200" dirty="0" err="1" smtClean="0">
                <a:solidFill>
                  <a:schemeClr val="tx1"/>
                </a:solidFill>
                <a:effectLst/>
                <a:latin typeface="Helvetica Neue Regular" charset="0"/>
                <a:ea typeface="+mn-ea"/>
                <a:cs typeface="+mn-cs"/>
              </a:rPr>
              <a:t>transaction_date</a:t>
            </a:r>
            <a:r>
              <a:rPr lang="en-US" sz="1200" b="0" i="0" kern="1200" dirty="0" smtClean="0">
                <a:solidFill>
                  <a:schemeClr val="tx1"/>
                </a:solidFill>
                <a:effectLst/>
                <a:latin typeface="Helvetica Neue Regular" charset="0"/>
                <a:ea typeface="+mn-ea"/>
                <a:cs typeface="+mn-cs"/>
              </a:rPr>
              <a:t> on: ` `</a:t>
            </a:r>
          </a:p>
          <a:p>
            <a:endParaRPr lang="en-US" sz="1200" b="0" i="0" kern="1200" dirty="0" smtClean="0">
              <a:solidFill>
                <a:schemeClr val="tx1"/>
              </a:solidFill>
              <a:effectLst/>
              <a:latin typeface="Helvetica Neue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37</a:t>
            </a:fld>
            <a:endParaRPr lang="en-US"/>
          </a:p>
        </p:txBody>
      </p:sp>
    </p:spTree>
    <p:extLst>
      <p:ext uri="{BB962C8B-B14F-4D97-AF65-F5344CB8AC3E}">
        <p14:creationId xmlns:p14="http://schemas.microsoft.com/office/powerpoint/2010/main" val="158151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8</a:t>
            </a:fld>
            <a:endParaRPr lang="en-US" dirty="0"/>
          </a:p>
        </p:txBody>
      </p:sp>
    </p:spTree>
    <p:extLst>
      <p:ext uri="{BB962C8B-B14F-4D97-AF65-F5344CB8AC3E}">
        <p14:creationId xmlns:p14="http://schemas.microsoft.com/office/powerpoint/2010/main" val="239581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ASSESS DATA TYPES!!	</a:t>
            </a:r>
          </a:p>
          <a:p>
            <a:pPr marL="171450" indent="-171450">
              <a:buFontTx/>
              <a:buChar char="-"/>
            </a:pPr>
            <a:r>
              <a:rPr lang="en-US" dirty="0"/>
              <a:t>NUMERIC vs. CATEGORICAL		</a:t>
            </a:r>
          </a:p>
          <a:p>
            <a:pPr marL="628650" lvl="1" indent="-171450">
              <a:buFontTx/>
              <a:buChar char="-"/>
            </a:pPr>
            <a:r>
              <a:rPr lang="en-US" dirty="0" err="1"/>
              <a:t>customer_id</a:t>
            </a:r>
            <a:r>
              <a:rPr lang="en-US" dirty="0"/>
              <a:t>: a number or what?			</a:t>
            </a:r>
          </a:p>
          <a:p>
            <a:pPr marL="1085850" lvl="2" indent="-171450">
              <a:buFontTx/>
              <a:buChar char="-"/>
            </a:pPr>
            <a:r>
              <a:rPr lang="en-US" dirty="0" smtClean="0"/>
              <a:t>String:</a:t>
            </a:r>
            <a:r>
              <a:rPr lang="en-US" baseline="0" dirty="0" smtClean="0"/>
              <a:t> </a:t>
            </a:r>
            <a:r>
              <a:rPr lang="en-US" dirty="0" smtClean="0"/>
              <a:t>Most </a:t>
            </a:r>
            <a:r>
              <a:rPr lang="en-US" dirty="0"/>
              <a:t>popular customer?			</a:t>
            </a:r>
          </a:p>
          <a:p>
            <a:pPr marL="1085850" lvl="2" indent="-171450">
              <a:buFontTx/>
              <a:buChar char="-"/>
            </a:pPr>
            <a:r>
              <a:rPr lang="en-US" dirty="0" smtClean="0"/>
              <a:t>Number: we have an outlier.</a:t>
            </a:r>
          </a:p>
          <a:p>
            <a:pPr marL="1543050" lvl="3" indent="-171450">
              <a:buFontTx/>
              <a:buChar char="-"/>
            </a:pPr>
            <a:r>
              <a:rPr lang="en-US" dirty="0" smtClean="0"/>
              <a:t>Column</a:t>
            </a:r>
            <a:r>
              <a:rPr lang="en-US" baseline="0" dirty="0" smtClean="0"/>
              <a:t> Details</a:t>
            </a:r>
            <a:endParaRPr lang="en-US" dirty="0" smtClean="0"/>
          </a:p>
          <a:p>
            <a:pPr marL="1543050" lvl="3" indent="-171450">
              <a:buFontTx/>
              <a:buChar char="-"/>
            </a:pPr>
            <a:r>
              <a:rPr lang="en-US" dirty="0" smtClean="0"/>
              <a:t>What</a:t>
            </a:r>
            <a:r>
              <a:rPr lang="en-US" baseline="0" dirty="0" smtClean="0"/>
              <a:t> if we delete it!  Nice</a:t>
            </a:r>
            <a:r>
              <a:rPr lang="is-IS" baseline="0" dirty="0" smtClean="0"/>
              <a:t>… but let’s put it back for now</a:t>
            </a:r>
            <a:endParaRPr lang="en-US" dirty="0"/>
          </a:p>
          <a:p>
            <a:pPr marL="171450" indent="-171450">
              <a:buFontTx/>
              <a:buChar char="-"/>
            </a:pPr>
            <a:r>
              <a:rPr lang="en-US" dirty="0"/>
              <a:t>SPECIAL TYPES: </a:t>
            </a:r>
            <a:r>
              <a:rPr lang="en-US" dirty="0" err="1"/>
              <a:t>datetime</a:t>
            </a:r>
            <a:r>
              <a:rPr lang="en-US"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Pick</a:t>
            </a:r>
            <a:r>
              <a:rPr lang="en-US" baseline="0" dirty="0" smtClean="0"/>
              <a:t> </a:t>
            </a:r>
            <a:r>
              <a:rPr lang="en-US" baseline="0" dirty="0"/>
              <a:t>types for all the Ta Feng columns</a:t>
            </a:r>
            <a:endParaRPr lang="en-US" dirty="0"/>
          </a:p>
          <a:p>
            <a:pPr marL="1085850" lvl="2" indent="-171450">
              <a:buFontTx/>
              <a:buChar char="-"/>
            </a:pP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38</a:t>
            </a:fld>
            <a:endParaRPr lang="en-US"/>
          </a:p>
        </p:txBody>
      </p:sp>
    </p:spTree>
    <p:extLst>
      <p:ext uri="{BB962C8B-B14F-4D97-AF65-F5344CB8AC3E}">
        <p14:creationId xmlns:p14="http://schemas.microsoft.com/office/powerpoint/2010/main" val="1046829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40</a:t>
            </a:fld>
            <a:endParaRPr lang="en-US"/>
          </a:p>
        </p:txBody>
      </p:sp>
    </p:spTree>
    <p:extLst>
      <p:ext uri="{BB962C8B-B14F-4D97-AF65-F5344CB8AC3E}">
        <p14:creationId xmlns:p14="http://schemas.microsoft.com/office/powerpoint/2010/main" val="1001479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on what each record in the </a:t>
            </a:r>
            <a:r>
              <a:rPr lang="en-US" dirty="0" err="1"/>
              <a:t>TaFeng</a:t>
            </a:r>
            <a:r>
              <a:rPr lang="en-US" dirty="0"/>
              <a:t> data represents?</a:t>
            </a:r>
          </a:p>
          <a:p>
            <a:r>
              <a:rPr lang="en-US" dirty="0"/>
              <a:t>How do you </a:t>
            </a:r>
            <a:r>
              <a:rPr lang="en-US" dirty="0" smtClean="0"/>
              <a:t>justify </a:t>
            </a:r>
            <a:r>
              <a:rPr lang="en-US" baseline="0" dirty="0" smtClean="0"/>
              <a:t>your </a:t>
            </a:r>
            <a:r>
              <a:rPr lang="en-US" baseline="0" dirty="0"/>
              <a:t>theory?</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41</a:t>
            </a:fld>
            <a:endParaRPr lang="en-US"/>
          </a:p>
        </p:txBody>
      </p:sp>
    </p:spTree>
    <p:extLst>
      <p:ext uri="{BB962C8B-B14F-4D97-AF65-F5344CB8AC3E}">
        <p14:creationId xmlns:p14="http://schemas.microsoft.com/office/powerpoint/2010/main" val="1384383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dirty="0" smtClean="0"/>
              <a:t>Read this as “information we have per key”</a:t>
            </a:r>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43</a:t>
            </a:fld>
            <a:endParaRPr lang="en-US"/>
          </a:p>
        </p:txBody>
      </p:sp>
    </p:spTree>
    <p:extLst>
      <p:ext uri="{BB962C8B-B14F-4D97-AF65-F5344CB8AC3E}">
        <p14:creationId xmlns:p14="http://schemas.microsoft.com/office/powerpoint/2010/main" val="843211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Join</a:t>
            </a:r>
            <a:r>
              <a:rPr lang="en-US" baseline="0" dirty="0" smtClean="0"/>
              <a:t> in the age codes (leave residence area for later)</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45</a:t>
            </a:fld>
            <a:endParaRPr lang="en-US"/>
          </a:p>
        </p:txBody>
      </p:sp>
    </p:spTree>
    <p:extLst>
      <p:ext uri="{BB962C8B-B14F-4D97-AF65-F5344CB8AC3E}">
        <p14:creationId xmlns:p14="http://schemas.microsoft.com/office/powerpoint/2010/main" val="937698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46</a:t>
            </a:fld>
            <a:endParaRPr lang="en-US"/>
          </a:p>
        </p:txBody>
      </p:sp>
    </p:spTree>
    <p:extLst>
      <p:ext uri="{BB962C8B-B14F-4D97-AF65-F5344CB8AC3E}">
        <p14:creationId xmlns:p14="http://schemas.microsoft.com/office/powerpoint/2010/main" val="1070973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49</a:t>
            </a:fld>
            <a:endParaRPr lang="en-US"/>
          </a:p>
        </p:txBody>
      </p:sp>
    </p:spTree>
    <p:extLst>
      <p:ext uri="{BB962C8B-B14F-4D97-AF65-F5344CB8AC3E}">
        <p14:creationId xmlns:p14="http://schemas.microsoft.com/office/powerpoint/2010/main" val="954587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back to </a:t>
            </a:r>
            <a:r>
              <a:rPr lang="en-US" dirty="0" err="1" smtClean="0"/>
              <a:t>customer_ID</a:t>
            </a:r>
            <a:r>
              <a:rPr lang="en-US" dirty="0" smtClean="0"/>
              <a:t> </a:t>
            </a:r>
          </a:p>
          <a:p>
            <a:r>
              <a:rPr lang="en-US" dirty="0" smtClean="0"/>
              <a:t>// Let's clean up that weird </a:t>
            </a:r>
            <a:r>
              <a:rPr lang="en-US" dirty="0" err="1" smtClean="0"/>
              <a:t>customer_ID</a:t>
            </a:r>
            <a:r>
              <a:rPr lang="en-US" dirty="0" smtClean="0"/>
              <a:t>	</a:t>
            </a:r>
          </a:p>
          <a:p>
            <a:r>
              <a:rPr lang="en-US" dirty="0" smtClean="0"/>
              <a:t>// derive an outlier indicator column	</a:t>
            </a:r>
          </a:p>
          <a:p>
            <a:r>
              <a:rPr lang="en-US" dirty="0" smtClean="0"/>
              <a:t>derive value: </a:t>
            </a:r>
            <a:r>
              <a:rPr lang="en-US" dirty="0" err="1" smtClean="0"/>
              <a:t>customer_ID</a:t>
            </a:r>
            <a:r>
              <a:rPr lang="en-US" dirty="0" smtClean="0"/>
              <a:t> == '20002000' as: '</a:t>
            </a:r>
            <a:r>
              <a:rPr lang="en-US" dirty="0" err="1" smtClean="0"/>
              <a:t>customer_ID_outlier</a:t>
            </a:r>
            <a:r>
              <a:rPr lang="en-US" dirty="0" smtClean="0"/>
              <a:t>'	</a:t>
            </a:r>
          </a:p>
          <a:p>
            <a:r>
              <a:rPr lang="en-US" dirty="0" smtClean="0"/>
              <a:t>// derive a copy of the column	</a:t>
            </a:r>
          </a:p>
          <a:p>
            <a:r>
              <a:rPr lang="en-US" dirty="0" smtClean="0"/>
              <a:t>derive value: </a:t>
            </a:r>
            <a:r>
              <a:rPr lang="en-US" dirty="0" err="1" smtClean="0"/>
              <a:t>customer_ID</a:t>
            </a:r>
            <a:r>
              <a:rPr lang="en-US" dirty="0" smtClean="0"/>
              <a:t> as: '</a:t>
            </a:r>
            <a:r>
              <a:rPr lang="en-US" dirty="0" err="1" smtClean="0"/>
              <a:t>customer_ID_clean</a:t>
            </a:r>
            <a:r>
              <a:rPr lang="en-US" dirty="0" smtClean="0"/>
              <a:t>'	</a:t>
            </a:r>
          </a:p>
          <a:p>
            <a:r>
              <a:rPr lang="en-US" dirty="0" smtClean="0"/>
              <a:t>// set the outlier to NULL	</a:t>
            </a:r>
          </a:p>
          <a:p>
            <a:r>
              <a:rPr lang="en-US" dirty="0" smtClean="0"/>
              <a:t>set col: </a:t>
            </a:r>
            <a:r>
              <a:rPr lang="en-US" dirty="0" err="1" smtClean="0"/>
              <a:t>customer_ID_clean</a:t>
            </a:r>
            <a:r>
              <a:rPr lang="en-US" dirty="0" smtClean="0"/>
              <a:t> value: null() row: 20000000 &lt;= </a:t>
            </a:r>
            <a:r>
              <a:rPr lang="en-US" dirty="0" err="1" smtClean="0"/>
              <a:t>customer_ID_clean</a:t>
            </a:r>
            <a:r>
              <a:rPr lang="en-US" dirty="0" smtClean="0"/>
              <a:t>	</a:t>
            </a:r>
          </a:p>
          <a:p>
            <a:r>
              <a:rPr lang="en-US" dirty="0" smtClean="0"/>
              <a:t>// coerce type back to Integer	</a:t>
            </a:r>
          </a:p>
          <a:p>
            <a:r>
              <a:rPr lang="en-US" dirty="0" err="1" smtClean="0"/>
              <a:t>settype</a:t>
            </a:r>
            <a:r>
              <a:rPr lang="en-US" dirty="0" smtClean="0"/>
              <a:t> col: </a:t>
            </a:r>
            <a:r>
              <a:rPr lang="en-US" dirty="0" err="1" smtClean="0"/>
              <a:t>customer_ID_clean</a:t>
            </a:r>
            <a:r>
              <a:rPr lang="en-US" dirty="0" smtClean="0"/>
              <a:t> type: 'Integer'</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51</a:t>
            </a:fld>
            <a:endParaRPr lang="en-US"/>
          </a:p>
        </p:txBody>
      </p:sp>
    </p:spTree>
    <p:extLst>
      <p:ext uri="{BB962C8B-B14F-4D97-AF65-F5344CB8AC3E}">
        <p14:creationId xmlns:p14="http://schemas.microsoft.com/office/powerpoint/2010/main" val="213554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err="1" smtClean="0"/>
              <a:t>customer_id</a:t>
            </a:r>
            <a:r>
              <a:rPr lang="en-US" dirty="0" smtClean="0"/>
              <a:t> FDs	</a:t>
            </a:r>
          </a:p>
          <a:p>
            <a:pPr marL="628650" lvl="1" indent="-171450">
              <a:buFontTx/>
              <a:buChar char="-"/>
            </a:pPr>
            <a:r>
              <a:rPr lang="en-US" dirty="0" smtClean="0"/>
              <a:t>click on most popular customer</a:t>
            </a:r>
          </a:p>
          <a:p>
            <a:pPr marL="628650" lvl="1" indent="-171450">
              <a:buFontTx/>
              <a:buChar char="-"/>
            </a:pPr>
            <a:r>
              <a:rPr lang="en-US" dirty="0" smtClean="0"/>
              <a:t>age code and residence area  seem to be</a:t>
            </a:r>
            <a:r>
              <a:rPr lang="en-US" baseline="0" dirty="0" smtClean="0"/>
              <a:t> functions of </a:t>
            </a:r>
            <a:r>
              <a:rPr lang="en-US" baseline="0" dirty="0" err="1" smtClean="0"/>
              <a:t>customer_id</a:t>
            </a:r>
            <a:r>
              <a:rPr lang="en-US" baseline="0" dirty="0" smtClean="0"/>
              <a:t> </a:t>
            </a:r>
            <a:r>
              <a:rPr lang="en-US" dirty="0" smtClean="0"/>
              <a:t>(makes sense!)</a:t>
            </a:r>
          </a:p>
          <a:p>
            <a:pPr marL="171450" lvl="0" indent="-171450">
              <a:buFontTx/>
              <a:buChar char="-"/>
            </a:pPr>
            <a:r>
              <a:rPr lang="en-US" dirty="0" smtClean="0"/>
              <a:t>Product subclass: integer type?</a:t>
            </a:r>
          </a:p>
          <a:p>
            <a:pPr marL="628650" lvl="1" indent="-171450">
              <a:buFontTx/>
              <a:buChar char="-"/>
            </a:pPr>
            <a:r>
              <a:rPr lang="en-US" dirty="0" smtClean="0"/>
              <a:t>Or string type? Ordinal? Categorical?</a:t>
            </a:r>
          </a:p>
          <a:p>
            <a:pPr marL="628650" lvl="1" indent="-171450">
              <a:buFontTx/>
              <a:buChar char="-"/>
            </a:pPr>
            <a:r>
              <a:rPr lang="en-US" dirty="0" smtClean="0"/>
              <a:t>Convert to string type	</a:t>
            </a:r>
          </a:p>
          <a:p>
            <a:pPr marL="628650" lvl="1" indent="-171450">
              <a:buFontTx/>
              <a:buChar char="-"/>
            </a:pPr>
            <a:r>
              <a:rPr lang="en-US" dirty="0" smtClean="0"/>
              <a:t>Check </a:t>
            </a:r>
            <a:r>
              <a:rPr lang="en-US" dirty="0" err="1" smtClean="0"/>
              <a:t>sales_price</a:t>
            </a:r>
            <a:r>
              <a:rPr lang="en-US" dirty="0" smtClean="0"/>
              <a:t>: non-uniform.  Makes sense.</a:t>
            </a:r>
          </a:p>
          <a:p>
            <a:pPr marL="171450" lvl="0" indent="-171450">
              <a:buFontTx/>
              <a:buChar char="-"/>
            </a:pPr>
            <a:r>
              <a:rPr lang="en-US" dirty="0" err="1" smtClean="0"/>
              <a:t>Product_id</a:t>
            </a:r>
            <a:r>
              <a:rPr lang="en-US" dirty="0" smtClean="0"/>
              <a:t> and FDs:</a:t>
            </a:r>
          </a:p>
          <a:p>
            <a:pPr marL="628650" lvl="1" indent="-171450">
              <a:buFontTx/>
              <a:buChar char="-"/>
            </a:pPr>
            <a:r>
              <a:rPr lang="en-US" dirty="0" smtClean="0"/>
              <a:t>convert to string</a:t>
            </a:r>
          </a:p>
          <a:p>
            <a:pPr marL="628650" lvl="1" indent="-171450">
              <a:buFontTx/>
              <a:buChar char="-"/>
            </a:pPr>
            <a:r>
              <a:rPr lang="en-US" dirty="0" smtClean="0"/>
              <a:t>click on most popular item	</a:t>
            </a:r>
          </a:p>
          <a:p>
            <a:pPr marL="628650" lvl="1" indent="-171450">
              <a:buFontTx/>
              <a:buChar char="-"/>
            </a:pPr>
            <a:r>
              <a:rPr lang="en-US" dirty="0" smtClean="0"/>
              <a:t>Single Product subclass? Yes.</a:t>
            </a:r>
          </a:p>
          <a:p>
            <a:pPr marL="628650" lvl="1" indent="-171450">
              <a:buFontTx/>
              <a:buChar char="-"/>
            </a:pPr>
            <a:r>
              <a:rPr lang="en-US" dirty="0" smtClean="0"/>
              <a:t>Single</a:t>
            </a:r>
            <a:r>
              <a:rPr lang="en-US" baseline="0" dirty="0" smtClean="0"/>
              <a:t> price?  No</a:t>
            </a:r>
            <a:r>
              <a:rPr lang="is-IS" baseline="0" dirty="0" smtClean="0"/>
              <a:t>… but.... ?!?! Come back to this.</a:t>
            </a:r>
            <a:endParaRPr lang="en-US" dirty="0" smtClean="0"/>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52</a:t>
            </a:fld>
            <a:endParaRPr lang="en-US"/>
          </a:p>
        </p:txBody>
      </p:sp>
    </p:spTree>
    <p:extLst>
      <p:ext uri="{BB962C8B-B14F-4D97-AF65-F5344CB8AC3E}">
        <p14:creationId xmlns:p14="http://schemas.microsoft.com/office/powerpoint/2010/main" val="10959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err="1" smtClean="0"/>
              <a:t>Product_id</a:t>
            </a:r>
            <a:r>
              <a:rPr lang="en-US" dirty="0" smtClean="0"/>
              <a:t> and correlations</a:t>
            </a:r>
          </a:p>
          <a:p>
            <a:pPr marL="628650" lvl="1" indent="-171450">
              <a:buFontTx/>
              <a:buChar char="-"/>
            </a:pPr>
            <a:r>
              <a:rPr lang="en-US" dirty="0" smtClean="0"/>
              <a:t>click on most popular item	</a:t>
            </a:r>
          </a:p>
          <a:p>
            <a:pPr marL="628650" lvl="1" indent="-171450">
              <a:buFontTx/>
              <a:buChar char="-"/>
            </a:pPr>
            <a:r>
              <a:rPr lang="en-US" dirty="0" smtClean="0"/>
              <a:t>Single </a:t>
            </a:r>
            <a:r>
              <a:rPr lang="en-US" dirty="0" err="1" smtClean="0"/>
              <a:t>sales_price</a:t>
            </a:r>
            <a:r>
              <a:rPr lang="en-US" dirty="0" smtClean="0"/>
              <a:t>? No!</a:t>
            </a:r>
          </a:p>
          <a:p>
            <a:pPr marL="1085850" lvl="2" indent="-171450">
              <a:buFontTx/>
              <a:buChar char="-"/>
            </a:pPr>
            <a:r>
              <a:rPr lang="en-US" dirty="0" smtClean="0"/>
              <a:t>Looks like </a:t>
            </a:r>
            <a:r>
              <a:rPr lang="en-US" dirty="0" err="1" smtClean="0"/>
              <a:t>sales_price</a:t>
            </a:r>
            <a:r>
              <a:rPr lang="en-US" dirty="0" smtClean="0"/>
              <a:t> is already multiplied by amount!!</a:t>
            </a:r>
          </a:p>
          <a:p>
            <a:pPr marL="1085850" lvl="2" indent="-171450">
              <a:buFontTx/>
              <a:buChar char="-"/>
            </a:pPr>
            <a:r>
              <a:rPr lang="en-US" dirty="0" smtClean="0"/>
              <a:t>Hypothesis: A linear</a:t>
            </a:r>
            <a:r>
              <a:rPr lang="en-US" baseline="0" dirty="0" smtClean="0"/>
              <a:t> </a:t>
            </a:r>
            <a:r>
              <a:rPr lang="en-US" dirty="0" smtClean="0"/>
              <a:t>correlation</a:t>
            </a:r>
          </a:p>
          <a:p>
            <a:pPr marL="628650" lvl="1" indent="-171450">
              <a:buFontTx/>
              <a:buChar char="-"/>
            </a:pPr>
            <a:r>
              <a:rPr lang="en-US" dirty="0" smtClean="0"/>
              <a:t>derive value: </a:t>
            </a:r>
            <a:r>
              <a:rPr lang="en-US" dirty="0" err="1" smtClean="0"/>
              <a:t>sales_price</a:t>
            </a:r>
            <a:r>
              <a:rPr lang="en-US" dirty="0" smtClean="0"/>
              <a:t> / amount as: '</a:t>
            </a:r>
            <a:r>
              <a:rPr lang="en-US" dirty="0" err="1" smtClean="0"/>
              <a:t>unit_price</a:t>
            </a:r>
            <a:r>
              <a:rPr lang="en-US" dirty="0" smtClean="0"/>
              <a:t>’</a:t>
            </a:r>
          </a:p>
          <a:p>
            <a:pPr marL="628650" lvl="1" indent="-171450">
              <a:buFontTx/>
              <a:buChar char="-"/>
            </a:pPr>
            <a:r>
              <a:rPr lang="en-US" dirty="0" smtClean="0"/>
              <a:t>Check if </a:t>
            </a:r>
            <a:r>
              <a:rPr lang="en-US" dirty="0" err="1" smtClean="0"/>
              <a:t>product_id</a:t>
            </a:r>
            <a:r>
              <a:rPr lang="en-US" dirty="0" smtClean="0"/>
              <a:t> -&gt; </a:t>
            </a:r>
            <a:r>
              <a:rPr lang="en-US" dirty="0" err="1" smtClean="0"/>
              <a:t>unit_price</a:t>
            </a:r>
            <a:endParaRPr lang="en-US" dirty="0" smtClean="0"/>
          </a:p>
          <a:p>
            <a:pPr marL="1085850" lvl="2" indent="-171450">
              <a:buFontTx/>
              <a:buChar char="-"/>
            </a:pPr>
            <a:r>
              <a:rPr lang="en-US" dirty="0" smtClean="0"/>
              <a:t>aggregate value: count(),</a:t>
            </a:r>
            <a:r>
              <a:rPr lang="en-US" dirty="0" err="1" smtClean="0"/>
              <a:t>stdev</a:t>
            </a:r>
            <a:r>
              <a:rPr lang="en-US" dirty="0" smtClean="0"/>
              <a:t>(</a:t>
            </a:r>
            <a:r>
              <a:rPr lang="en-US" dirty="0" err="1" smtClean="0"/>
              <a:t>unit_price</a:t>
            </a:r>
            <a:r>
              <a:rPr lang="en-US" dirty="0" smtClean="0"/>
              <a:t>),</a:t>
            </a:r>
            <a:r>
              <a:rPr lang="en-US" dirty="0" err="1" smtClean="0"/>
              <a:t>stdev</a:t>
            </a:r>
            <a:r>
              <a:rPr lang="en-US" dirty="0" smtClean="0"/>
              <a:t>(</a:t>
            </a:r>
            <a:r>
              <a:rPr lang="en-US" dirty="0" err="1" smtClean="0"/>
              <a:t>sales_price</a:t>
            </a:r>
            <a:r>
              <a:rPr lang="en-US" dirty="0" smtClean="0"/>
              <a:t>) group: </a:t>
            </a:r>
            <a:r>
              <a:rPr lang="en-US" dirty="0" err="1" smtClean="0"/>
              <a:t>product_id</a:t>
            </a:r>
            <a:endParaRPr lang="en-US" dirty="0" smtClean="0"/>
          </a:p>
          <a:p>
            <a:pPr marL="1085850" lvl="2" indent="-171450">
              <a:buFontTx/>
              <a:buChar char="-"/>
            </a:pPr>
            <a:r>
              <a:rPr lang="en-US" dirty="0" smtClean="0"/>
              <a:t>Hmmm... UNCLEAR IF WE CAN TRUST THIS!!  We should</a:t>
            </a:r>
            <a:r>
              <a:rPr lang="en-US" baseline="0" dirty="0" smtClean="0"/>
              <a:t> compute some stats here!</a:t>
            </a:r>
          </a:p>
          <a:p>
            <a:pPr marL="1085850" lvl="2" indent="-171450">
              <a:buFontTx/>
              <a:buChar char="-"/>
            </a:pPr>
            <a:endParaRPr lang="en-US" dirty="0" smtClean="0"/>
          </a:p>
        </p:txBody>
      </p:sp>
      <p:sp>
        <p:nvSpPr>
          <p:cNvPr id="4" name="Slide Number Placeholder 3"/>
          <p:cNvSpPr>
            <a:spLocks noGrp="1"/>
          </p:cNvSpPr>
          <p:nvPr>
            <p:ph type="sldNum" sz="quarter" idx="10"/>
          </p:nvPr>
        </p:nvSpPr>
        <p:spPr/>
        <p:txBody>
          <a:bodyPr/>
          <a:lstStyle/>
          <a:p>
            <a:fld id="{2032B9E8-698A-8948-9227-39339D245734}" type="slidenum">
              <a:rPr lang="en-US" smtClean="0"/>
              <a:t>53</a:t>
            </a:fld>
            <a:endParaRPr lang="en-US"/>
          </a:p>
        </p:txBody>
      </p:sp>
    </p:spTree>
    <p:extLst>
      <p:ext uri="{BB962C8B-B14F-4D97-AF65-F5344CB8AC3E}">
        <p14:creationId xmlns:p14="http://schemas.microsoft.com/office/powerpoint/2010/main" val="173328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9</a:t>
            </a:fld>
            <a:endParaRPr lang="en-US" dirty="0"/>
          </a:p>
        </p:txBody>
      </p:sp>
    </p:spTree>
    <p:extLst>
      <p:ext uri="{BB962C8B-B14F-4D97-AF65-F5344CB8AC3E}">
        <p14:creationId xmlns:p14="http://schemas.microsoft.com/office/powerpoint/2010/main" val="1454713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FD example:  derive </a:t>
            </a:r>
            <a:r>
              <a:rPr lang="en-US" dirty="0" err="1" smtClean="0"/>
              <a:t>value:max</a:t>
            </a:r>
            <a:r>
              <a:rPr lang="en-US" dirty="0" smtClean="0"/>
              <a:t>(</a:t>
            </a:r>
            <a:r>
              <a:rPr lang="en-US" dirty="0" err="1" smtClean="0"/>
              <a:t>unit_price</a:t>
            </a:r>
            <a:r>
              <a:rPr lang="en-US" dirty="0" smtClean="0"/>
              <a:t>) </a:t>
            </a:r>
            <a:r>
              <a:rPr lang="en-US" dirty="0" err="1" smtClean="0"/>
              <a:t>group:product_id</a:t>
            </a:r>
            <a:endParaRPr lang="en-US" dirty="0" smtClean="0"/>
          </a:p>
          <a:p>
            <a:r>
              <a:rPr lang="en-US" dirty="0" smtClean="0"/>
              <a:t>Correlation example:</a:t>
            </a:r>
            <a:r>
              <a:rPr lang="en-US" baseline="0" dirty="0" smtClean="0"/>
              <a:t> </a:t>
            </a:r>
          </a:p>
          <a:p>
            <a:r>
              <a:rPr lang="en-US" baseline="0" dirty="0" smtClean="0"/>
              <a:t>	flag rows that are more than 1 </a:t>
            </a:r>
            <a:r>
              <a:rPr lang="en-US" baseline="0" dirty="0" err="1" smtClean="0"/>
              <a:t>stdev</a:t>
            </a:r>
            <a:r>
              <a:rPr lang="en-US" baseline="0" dirty="0" smtClean="0"/>
              <a:t> from mean of group</a:t>
            </a:r>
          </a:p>
          <a:p>
            <a:r>
              <a:rPr lang="en-US" baseline="0" dirty="0" smtClean="0"/>
              <a:t>	derive </a:t>
            </a:r>
            <a:r>
              <a:rPr lang="en-US" baseline="0" dirty="0" err="1" smtClean="0"/>
              <a:t>value:unit_price</a:t>
            </a:r>
            <a:r>
              <a:rPr lang="en-US" baseline="0" dirty="0" smtClean="0"/>
              <a:t> &lt; average(</a:t>
            </a:r>
            <a:r>
              <a:rPr lang="en-US" baseline="0" dirty="0" err="1" smtClean="0"/>
              <a:t>unit_price</a:t>
            </a:r>
            <a:r>
              <a:rPr lang="en-US" baseline="0" dirty="0" smtClean="0"/>
              <a:t>) - </a:t>
            </a:r>
            <a:r>
              <a:rPr lang="en-US" baseline="0" dirty="0" err="1" smtClean="0"/>
              <a:t>stdev</a:t>
            </a:r>
            <a:r>
              <a:rPr lang="en-US" baseline="0" dirty="0" smtClean="0"/>
              <a:t>(</a:t>
            </a:r>
            <a:r>
              <a:rPr lang="en-US" baseline="0" dirty="0" err="1" smtClean="0"/>
              <a:t>unit_price</a:t>
            </a:r>
            <a:r>
              <a:rPr lang="en-US" baseline="0" dirty="0" smtClean="0"/>
              <a:t>) || </a:t>
            </a:r>
            <a:r>
              <a:rPr lang="en-US" baseline="0" dirty="0" err="1" smtClean="0"/>
              <a:t>unit_price</a:t>
            </a:r>
            <a:r>
              <a:rPr lang="en-US" baseline="0" dirty="0" smtClean="0"/>
              <a:t> &gt; average(</a:t>
            </a:r>
            <a:r>
              <a:rPr lang="en-US" baseline="0" dirty="0" err="1" smtClean="0"/>
              <a:t>unit_price</a:t>
            </a:r>
            <a:r>
              <a:rPr lang="en-US" baseline="0" dirty="0" smtClean="0"/>
              <a:t>) + </a:t>
            </a:r>
            <a:r>
              <a:rPr lang="en-US" baseline="0" dirty="0" err="1" smtClean="0"/>
              <a:t>stdev</a:t>
            </a:r>
            <a:r>
              <a:rPr lang="en-US" baseline="0" dirty="0" smtClean="0"/>
              <a:t>(</a:t>
            </a:r>
            <a:r>
              <a:rPr lang="en-US" baseline="0" dirty="0" err="1" smtClean="0"/>
              <a:t>unit_price</a:t>
            </a:r>
            <a:r>
              <a:rPr lang="en-US" baseline="0" dirty="0" smtClean="0"/>
              <a:t>) </a:t>
            </a:r>
            <a:r>
              <a:rPr lang="en-US" baseline="0" dirty="0" err="1" smtClean="0"/>
              <a:t>group:product_id</a:t>
            </a:r>
            <a:r>
              <a:rPr lang="en-US" baseline="0" dirty="0" smtClean="0"/>
              <a:t> </a:t>
            </a:r>
            <a:r>
              <a:rPr lang="en-US" baseline="0" dirty="0" err="1" smtClean="0"/>
              <a:t>as:'outlier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55</a:t>
            </a:fld>
            <a:endParaRPr lang="en-US"/>
          </a:p>
        </p:txBody>
      </p:sp>
    </p:spTree>
    <p:extLst>
      <p:ext uri="{BB962C8B-B14F-4D97-AF65-F5344CB8AC3E}">
        <p14:creationId xmlns:p14="http://schemas.microsoft.com/office/powerpoint/2010/main" val="583311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GRANULARITY QUESTIONS</a:t>
            </a:r>
          </a:p>
          <a:p>
            <a:r>
              <a:rPr lang="en-US" dirty="0" smtClean="0"/>
              <a:t>e.g. to assess age demographics, group per age</a:t>
            </a:r>
          </a:p>
          <a:p>
            <a:r>
              <a:rPr lang="en-US" dirty="0" smtClean="0"/>
              <a:t>	correlation between age and total volume of purchases per customer</a:t>
            </a:r>
          </a:p>
          <a:p>
            <a:r>
              <a:rPr lang="en-US" dirty="0" smtClean="0"/>
              <a:t>e.g. to assess geo demographics, group per area</a:t>
            </a:r>
          </a:p>
          <a:p>
            <a:r>
              <a:rPr lang="en-US" dirty="0" smtClean="0"/>
              <a:t>e.g. to assess both, group per customer and area</a:t>
            </a:r>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58</a:t>
            </a:fld>
            <a:endParaRPr lang="en-US"/>
          </a:p>
        </p:txBody>
      </p:sp>
    </p:spTree>
    <p:extLst>
      <p:ext uri="{BB962C8B-B14F-4D97-AF65-F5344CB8AC3E}">
        <p14:creationId xmlns:p14="http://schemas.microsoft.com/office/powerpoint/2010/main" val="1118727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Join back in the ages</a:t>
            </a:r>
            <a:r>
              <a:rPr lang="en-US" baseline="0" dirty="0" smtClean="0"/>
              <a:t> and sort by descending volume</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59</a:t>
            </a:fld>
            <a:endParaRPr lang="en-US"/>
          </a:p>
        </p:txBody>
      </p:sp>
    </p:spTree>
    <p:extLst>
      <p:ext uri="{BB962C8B-B14F-4D97-AF65-F5344CB8AC3E}">
        <p14:creationId xmlns:p14="http://schemas.microsoft.com/office/powerpoint/2010/main" val="176187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EXTRACTING STRUCTURE: NESTED DATA AND STRINGS	</a:t>
            </a:r>
          </a:p>
        </p:txBody>
      </p:sp>
      <p:sp>
        <p:nvSpPr>
          <p:cNvPr id="4" name="Slide Number Placeholder 3"/>
          <p:cNvSpPr>
            <a:spLocks noGrp="1"/>
          </p:cNvSpPr>
          <p:nvPr>
            <p:ph type="sldNum" sz="quarter" idx="10"/>
          </p:nvPr>
        </p:nvSpPr>
        <p:spPr/>
        <p:txBody>
          <a:bodyPr/>
          <a:lstStyle/>
          <a:p>
            <a:fld id="{2032B9E8-698A-8948-9227-39339D245734}" type="slidenum">
              <a:rPr lang="en-US" smtClean="0"/>
              <a:t>60</a:t>
            </a:fld>
            <a:endParaRPr lang="en-US"/>
          </a:p>
        </p:txBody>
      </p:sp>
    </p:spTree>
    <p:extLst>
      <p:ext uri="{BB962C8B-B14F-4D97-AF65-F5344CB8AC3E}">
        <p14:creationId xmlns:p14="http://schemas.microsoft.com/office/powerpoint/2010/main" val="198667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EXTRACTING STRUCTURE: NESTED DATA AND STRINGS	</a:t>
            </a:r>
          </a:p>
          <a:p>
            <a:r>
              <a:rPr lang="en-US" dirty="0" err="1" smtClean="0"/>
              <a:t>unnest</a:t>
            </a:r>
            <a:r>
              <a:rPr lang="en-US" dirty="0" smtClean="0"/>
              <a:t> col: user keys: '</a:t>
            </a:r>
            <a:r>
              <a:rPr lang="en-US" dirty="0" err="1" smtClean="0"/>
              <a:t>location','name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unnest</a:t>
            </a:r>
            <a:r>
              <a:rPr lang="en-US" dirty="0" smtClean="0"/>
              <a:t> col: entities keys: 'hashtags’</a:t>
            </a:r>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61</a:t>
            </a:fld>
            <a:endParaRPr lang="en-US"/>
          </a:p>
        </p:txBody>
      </p:sp>
    </p:spTree>
    <p:extLst>
      <p:ext uri="{BB962C8B-B14F-4D97-AF65-F5344CB8AC3E}">
        <p14:creationId xmlns:p14="http://schemas.microsoft.com/office/powerpoint/2010/main" val="633938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REGEX</a:t>
            </a:r>
            <a:endParaRPr lang="en-US" dirty="0"/>
          </a:p>
          <a:p>
            <a:r>
              <a:rPr lang="en-US" dirty="0" err="1"/>
              <a:t>extractlist</a:t>
            </a:r>
            <a:r>
              <a:rPr lang="en-US" dirty="0"/>
              <a:t> </a:t>
            </a:r>
            <a:r>
              <a:rPr lang="en-US" dirty="0" err="1" smtClean="0"/>
              <a:t>extractlist</a:t>
            </a:r>
            <a:r>
              <a:rPr lang="en-US" dirty="0" smtClean="0"/>
              <a:t> col: text on: `{alpha}+!` as: '</a:t>
            </a:r>
            <a:r>
              <a:rPr lang="en-US" dirty="0" err="1" smtClean="0"/>
              <a:t>extractlist_text</a:t>
            </a:r>
            <a:r>
              <a:rPr lang="en-US" dirty="0" smtClean="0"/>
              <a:t>’</a:t>
            </a:r>
          </a:p>
          <a:p>
            <a:endParaRPr lang="en-US" baseline="0" dirty="0" smtClean="0"/>
          </a:p>
          <a:p>
            <a:endParaRPr lang="en-US" baseline="0" dirty="0"/>
          </a:p>
        </p:txBody>
      </p:sp>
      <p:sp>
        <p:nvSpPr>
          <p:cNvPr id="4" name="Slide Number Placeholder 3"/>
          <p:cNvSpPr>
            <a:spLocks noGrp="1"/>
          </p:cNvSpPr>
          <p:nvPr>
            <p:ph type="sldNum" sz="quarter" idx="10"/>
          </p:nvPr>
        </p:nvSpPr>
        <p:spPr/>
        <p:txBody>
          <a:bodyPr/>
          <a:lstStyle/>
          <a:p>
            <a:fld id="{2032B9E8-698A-8948-9227-39339D245734}" type="slidenum">
              <a:rPr lang="en-US" smtClean="0"/>
              <a:t>62</a:t>
            </a:fld>
            <a:endParaRPr lang="en-US"/>
          </a:p>
        </p:txBody>
      </p:sp>
    </p:spTree>
    <p:extLst>
      <p:ext uri="{BB962C8B-B14F-4D97-AF65-F5344CB8AC3E}">
        <p14:creationId xmlns:p14="http://schemas.microsoft.com/office/powerpoint/2010/main" val="770349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EXTRACTING STRUCTURE: NESTED DATA AND STRINGS	</a:t>
            </a:r>
          </a:p>
          <a:p>
            <a:r>
              <a:rPr lang="en-US" dirty="0"/>
              <a:t>XXX Term frequency via split/</a:t>
            </a:r>
            <a:r>
              <a:rPr lang="en-US" dirty="0" err="1"/>
              <a:t>unnest</a:t>
            </a:r>
            <a:endParaRPr lang="en-US" dirty="0"/>
          </a:p>
          <a:p>
            <a:r>
              <a:rPr lang="en-US" dirty="0"/>
              <a:t>XXX Sentiment</a:t>
            </a:r>
          </a:p>
          <a:p>
            <a:r>
              <a:rPr lang="en-US" dirty="0"/>
              <a:t>- mixed-representation of place names?</a:t>
            </a:r>
          </a:p>
        </p:txBody>
      </p:sp>
      <p:sp>
        <p:nvSpPr>
          <p:cNvPr id="4" name="Slide Number Placeholder 3"/>
          <p:cNvSpPr>
            <a:spLocks noGrp="1"/>
          </p:cNvSpPr>
          <p:nvPr>
            <p:ph type="sldNum" sz="quarter" idx="10"/>
          </p:nvPr>
        </p:nvSpPr>
        <p:spPr/>
        <p:txBody>
          <a:bodyPr/>
          <a:lstStyle/>
          <a:p>
            <a:fld id="{2032B9E8-698A-8948-9227-39339D245734}" type="slidenum">
              <a:rPr lang="en-US" smtClean="0"/>
              <a:t>63</a:t>
            </a:fld>
            <a:endParaRPr lang="en-US"/>
          </a:p>
        </p:txBody>
      </p:sp>
    </p:spTree>
    <p:extLst>
      <p:ext uri="{BB962C8B-B14F-4D97-AF65-F5344CB8AC3E}">
        <p14:creationId xmlns:p14="http://schemas.microsoft.com/office/powerpoint/2010/main" val="396876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extractlist</a:t>
            </a:r>
            <a:r>
              <a:rPr lang="en-US" dirty="0" smtClean="0"/>
              <a:t> col: text on: `{any}+` delimiter: `{</a:t>
            </a:r>
            <a:r>
              <a:rPr lang="en-US" dirty="0" err="1" smtClean="0"/>
              <a:t>delim</a:t>
            </a:r>
            <a:r>
              <a:rPr lang="en-US" dirty="0" smtClean="0"/>
              <a:t>}` as: '</a:t>
            </a:r>
            <a:r>
              <a:rPr lang="en-US" dirty="0" err="1" smtClean="0"/>
              <a:t>extractlist_text</a:t>
            </a:r>
            <a:r>
              <a:rPr lang="en-US" dirty="0" smtClean="0"/>
              <a:t>’</a:t>
            </a:r>
          </a:p>
          <a:p>
            <a:r>
              <a:rPr lang="en-US" dirty="0" smtClean="0"/>
              <a:t>flatten col: </a:t>
            </a:r>
            <a:r>
              <a:rPr lang="en-US" dirty="0" err="1" smtClean="0"/>
              <a:t>extractlist_text</a:t>
            </a:r>
            <a:endParaRPr lang="en-US" dirty="0" smtClean="0"/>
          </a:p>
          <a:p>
            <a:r>
              <a:rPr lang="en-US" dirty="0" smtClean="0"/>
              <a:t>aggregate value: count() group: </a:t>
            </a:r>
            <a:r>
              <a:rPr lang="en-US" dirty="0" err="1" smtClean="0"/>
              <a:t>extractlist_text</a:t>
            </a:r>
            <a:endParaRPr lang="en-US" dirty="0" smtClean="0"/>
          </a:p>
          <a:p>
            <a:r>
              <a:rPr lang="en-US" dirty="0" smtClean="0"/>
              <a:t>sort order: -</a:t>
            </a:r>
            <a:r>
              <a:rPr lang="en-US" dirty="0" err="1" smtClean="0"/>
              <a:t>row_count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64</a:t>
            </a:fld>
            <a:endParaRPr lang="en-US"/>
          </a:p>
        </p:txBody>
      </p:sp>
    </p:spTree>
    <p:extLst>
      <p:ext uri="{BB962C8B-B14F-4D97-AF65-F5344CB8AC3E}">
        <p14:creationId xmlns:p14="http://schemas.microsoft.com/office/powerpoint/2010/main" val="741834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Revisit time column in Ta Feng </a:t>
            </a:r>
            <a:r>
              <a:rPr lang="is-IS" dirty="0" smtClean="0"/>
              <a:t>… periodicities</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65</a:t>
            </a:fld>
            <a:endParaRPr lang="en-US"/>
          </a:p>
        </p:txBody>
      </p:sp>
    </p:spTree>
    <p:extLst>
      <p:ext uri="{BB962C8B-B14F-4D97-AF65-F5344CB8AC3E}">
        <p14:creationId xmlns:p14="http://schemas.microsoft.com/office/powerpoint/2010/main" val="588514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missing columns: joins/lookups</a:t>
            </a:r>
          </a:p>
          <a:p>
            <a:pPr marL="628650" lvl="1" indent="-171450">
              <a:buFontTx/>
              <a:buChar char="-"/>
            </a:pPr>
            <a:r>
              <a:rPr lang="en-US" dirty="0"/>
              <a:t>Codes -- see distribution of </a:t>
            </a:r>
            <a:r>
              <a:rPr lang="en-US" dirty="0" smtClean="0"/>
              <a:t>residence codes</a:t>
            </a:r>
          </a:p>
          <a:p>
            <a:pPr marL="1085850" lvl="2" indent="-171450">
              <a:buFontTx/>
              <a:buChar char="-"/>
            </a:pPr>
            <a:r>
              <a:rPr lang="en-US" dirty="0" smtClean="0"/>
              <a:t>- JOIN IT IN</a:t>
            </a:r>
            <a:endParaRPr lang="en-US" dirty="0"/>
          </a:p>
          <a:p>
            <a:pPr marL="171450" indent="-171450">
              <a:buFontTx/>
              <a:buChar char="-"/>
            </a:pPr>
            <a:r>
              <a:rPr lang="en-US" dirty="0"/>
              <a:t>missing rows?</a:t>
            </a:r>
          </a:p>
          <a:p>
            <a:pPr marL="628650" lvl="1" indent="-171450">
              <a:buFontTx/>
              <a:buChar char="-"/>
            </a:pPr>
            <a:r>
              <a:rPr lang="en-US" dirty="0"/>
              <a:t>we know we're missing dates.  Could we be missing other stuff?</a:t>
            </a:r>
          </a:p>
          <a:p>
            <a:pPr marL="1085850" lvl="2" indent="-171450">
              <a:buFontTx/>
              <a:buChar char="-"/>
            </a:pPr>
            <a:r>
              <a:rPr lang="en-US" dirty="0"/>
              <a:t>MISSING RESIDENCE AREA CODES? </a:t>
            </a:r>
          </a:p>
        </p:txBody>
      </p:sp>
      <p:sp>
        <p:nvSpPr>
          <p:cNvPr id="4" name="Slide Number Placeholder 3"/>
          <p:cNvSpPr>
            <a:spLocks noGrp="1"/>
          </p:cNvSpPr>
          <p:nvPr>
            <p:ph type="sldNum" sz="quarter" idx="10"/>
          </p:nvPr>
        </p:nvSpPr>
        <p:spPr/>
        <p:txBody>
          <a:bodyPr/>
          <a:lstStyle/>
          <a:p>
            <a:fld id="{2032B9E8-698A-8948-9227-39339D245734}" type="slidenum">
              <a:rPr lang="en-US" smtClean="0"/>
              <a:t>66</a:t>
            </a:fld>
            <a:endParaRPr lang="en-US"/>
          </a:p>
        </p:txBody>
      </p:sp>
    </p:spTree>
    <p:extLst>
      <p:ext uri="{BB962C8B-B14F-4D97-AF65-F5344CB8AC3E}">
        <p14:creationId xmlns:p14="http://schemas.microsoft.com/office/powerpoint/2010/main" val="1564998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possibilities here for discussion</a:t>
            </a:r>
          </a:p>
          <a:p>
            <a:endParaRPr lang="en-US" dirty="0"/>
          </a:p>
          <a:p>
            <a:pPr marL="171450" indent="-171450">
              <a:buFontTx/>
              <a:buChar char="-"/>
            </a:pPr>
            <a:r>
              <a:rPr lang="en-US" dirty="0"/>
              <a:t>Outliers</a:t>
            </a:r>
          </a:p>
          <a:p>
            <a:pPr marL="171450" indent="-171450">
              <a:buFontTx/>
              <a:buChar char="-"/>
            </a:pPr>
            <a:r>
              <a:rPr lang="en-US" dirty="0"/>
              <a:t>Misspellings</a:t>
            </a:r>
          </a:p>
          <a:p>
            <a:pPr marL="171450" indent="-171450">
              <a:buFontTx/>
              <a:buChar char="-"/>
            </a:pPr>
            <a:r>
              <a:rPr lang="en-US" dirty="0"/>
              <a:t>Type/constraint violations</a:t>
            </a:r>
          </a:p>
          <a:p>
            <a:pPr marL="171450" indent="-171450">
              <a:buFontTx/>
              <a:buChar char="-"/>
            </a:pPr>
            <a:r>
              <a:rPr lang="en-US" dirty="0"/>
              <a:t>Inconsistencies</a:t>
            </a:r>
          </a:p>
          <a:p>
            <a:pPr marL="171450" indent="-171450">
              <a:buFontTx/>
              <a:buChar char="-"/>
            </a:pPr>
            <a:r>
              <a:rPr lang="en-US" dirty="0"/>
              <a:t>Duplication</a:t>
            </a:r>
          </a:p>
          <a:p>
            <a:pPr marL="171450" indent="-171450">
              <a:buFontTx/>
              <a:buChar char="-"/>
            </a:pPr>
            <a:r>
              <a:rPr lang="en-US" dirty="0"/>
              <a:t>Missing data</a:t>
            </a:r>
          </a:p>
          <a:p>
            <a:pPr marL="171450" indent="-171450">
              <a:buFontTx/>
              <a:buChar char="-"/>
            </a:pPr>
            <a:r>
              <a:rPr lang="en-US" dirty="0"/>
              <a:t>Unusual distributions</a:t>
            </a:r>
          </a:p>
          <a:p>
            <a:pPr marL="171450" indent="-171450">
              <a:buFontTx/>
              <a:buChar char="-"/>
            </a:pPr>
            <a:r>
              <a:rPr lang="en-US" dirty="0"/>
              <a:t>Wrong granularity</a:t>
            </a:r>
          </a:p>
          <a:p>
            <a:pPr marL="171450" indent="-171450">
              <a:buFontTx/>
              <a:buChar char="-"/>
            </a:pPr>
            <a:r>
              <a:rPr lang="en-US" dirty="0"/>
              <a:t>Wrong time or other scope</a:t>
            </a:r>
          </a:p>
          <a:p>
            <a:endParaRPr lang="en-US" dirty="0"/>
          </a:p>
          <a:p>
            <a:pPr marL="171450" indent="-171450">
              <a:buFontTx/>
              <a:buChar char="-"/>
            </a:pPr>
            <a:r>
              <a:rPr lang="en-US" dirty="0"/>
              <a:t>Data entry</a:t>
            </a:r>
          </a:p>
          <a:p>
            <a:pPr marL="171450" indent="-171450">
              <a:buFontTx/>
              <a:buChar char="-"/>
            </a:pPr>
            <a:r>
              <a:rPr lang="en-US" dirty="0"/>
              <a:t>Measurement error</a:t>
            </a:r>
          </a:p>
          <a:p>
            <a:pPr marL="171450" indent="-171450">
              <a:buFontTx/>
              <a:buChar char="-"/>
            </a:pPr>
            <a:r>
              <a:rPr lang="en-US" dirty="0"/>
              <a:t>Bad data integration</a:t>
            </a:r>
          </a:p>
          <a:p>
            <a:pPr marL="171450" indent="-171450">
              <a:buFontTx/>
              <a:buChar char="-"/>
            </a:pPr>
            <a:r>
              <a:rPr lang="en-US" dirty="0"/>
              <a:t>Poor experimental design</a:t>
            </a:r>
          </a:p>
          <a:p>
            <a:pPr marL="171450" indent="-171450">
              <a:buFontTx/>
              <a:buChar char="-"/>
            </a:pPr>
            <a:r>
              <a:rPr lang="en-US" dirty="0"/>
              <a:t>Mismatch of data to task</a:t>
            </a:r>
          </a:p>
        </p:txBody>
      </p:sp>
      <p:sp>
        <p:nvSpPr>
          <p:cNvPr id="4" name="Slide Number Placeholder 3"/>
          <p:cNvSpPr>
            <a:spLocks noGrp="1"/>
          </p:cNvSpPr>
          <p:nvPr>
            <p:ph type="sldNum" sz="quarter" idx="10"/>
          </p:nvPr>
        </p:nvSpPr>
        <p:spPr/>
        <p:txBody>
          <a:bodyPr/>
          <a:lstStyle/>
          <a:p>
            <a:fld id="{2032B9E8-698A-8948-9227-39339D245734}" type="slidenum">
              <a:rPr lang="en-US" smtClean="0"/>
              <a:t>10</a:t>
            </a:fld>
            <a:endParaRPr lang="en-US"/>
          </a:p>
        </p:txBody>
      </p:sp>
    </p:spTree>
    <p:extLst>
      <p:ext uri="{BB962C8B-B14F-4D97-AF65-F5344CB8AC3E}">
        <p14:creationId xmlns:p14="http://schemas.microsoft.com/office/powerpoint/2010/main" val="1330160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ACD05-EF14-9641-AD63-1FCB9886A759}" type="slidenum">
              <a:rPr lang="en-US"/>
              <a:pPr/>
              <a:t>76</a:t>
            </a:fld>
            <a:endParaRPr lang="en-US"/>
          </a:p>
        </p:txBody>
      </p:sp>
      <p:sp>
        <p:nvSpPr>
          <p:cNvPr id="1925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2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12</a:t>
            </a:fld>
            <a:endParaRPr lang="en-US"/>
          </a:p>
        </p:txBody>
      </p:sp>
    </p:spTree>
    <p:extLst>
      <p:ext uri="{BB962C8B-B14F-4D97-AF65-F5344CB8AC3E}">
        <p14:creationId xmlns:p14="http://schemas.microsoft.com/office/powerpoint/2010/main" val="4260956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a:t>John Tukey, Princeton mathematician and statistician, inventor of the Fast Fourier Transform and father of Exploratory</a:t>
            </a:r>
            <a:r>
              <a:rPr lang="en-US" baseline="0" dirty="0"/>
              <a:t> Data Analysis.  Also coined the word “bit”.</a:t>
            </a:r>
          </a:p>
          <a:p>
            <a:pPr>
              <a:spcBef>
                <a:spcPts val="0"/>
              </a:spcBef>
              <a:buNone/>
            </a:pPr>
            <a:endParaRPr lang="en-US" baseline="0" dirty="0"/>
          </a:p>
          <a:p>
            <a:pPr>
              <a:spcBef>
                <a:spcPts val="0"/>
              </a:spcBef>
              <a:buNone/>
            </a:pPr>
            <a:r>
              <a:rPr lang="en-US" baseline="0" dirty="0"/>
              <a:t>Emphasis courtesy Jeff </a:t>
            </a:r>
            <a:r>
              <a:rPr lang="en-US" baseline="0" dirty="0" err="1"/>
              <a:t>Heer</a:t>
            </a:r>
            <a:r>
              <a:rPr lang="en-US" baseline="0" dirty="0"/>
              <a:t>, U. Washington</a:t>
            </a:r>
            <a:endParaRPr dirty="0"/>
          </a:p>
        </p:txBody>
      </p:sp>
      <p:sp>
        <p:nvSpPr>
          <p:cNvPr id="476" name="Shape 4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78539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295530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5371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644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smtClean="0">
                <a:uFillTx/>
              </a:rPr>
              <a:t>Click to edit Master title style</a:t>
            </a:r>
            <a:endParaRPr lang="en-US">
              <a:uFillTx/>
            </a:endParaRP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smtClean="0">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smtClean="0">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9/13/18</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Content Placeholder 2"/>
          <p:cNvSpPr>
            <a:spLocks noGrp="1"/>
          </p:cNvSpPr>
          <p:nvPr>
            <p:ph sz="half" idx="1"/>
          </p:nvPr>
        </p:nvSpPr>
        <p:spPr>
          <a:xfrm>
            <a:off x="838200" y="1825625"/>
            <a:ext cx="5181600" cy="4351339"/>
          </a:xfrm>
        </p:spPr>
        <p:txBody>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Content Placeholder 3"/>
          <p:cNvSpPr>
            <a:spLocks noGrp="1"/>
          </p:cNvSpPr>
          <p:nvPr>
            <p:ph sz="half" idx="2"/>
          </p:nvPr>
        </p:nvSpPr>
        <p:spPr>
          <a:xfrm>
            <a:off x="6172200" y="1825625"/>
            <a:ext cx="5181600" cy="4351339"/>
          </a:xfrm>
        </p:spPr>
        <p:txBody>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smtClean="0">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smtClean="0">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smtClean="0">
                <a:uFillTx/>
              </a:rPr>
              <a:t>Click to edit Master title style</a:t>
            </a:r>
            <a:endParaRPr lang="en-US">
              <a:uFillTx/>
            </a:endParaRP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smtClean="0">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smtClean="0">
                <a:uFillTx/>
              </a:rPr>
              <a:t>Click to edit Master title style</a:t>
            </a:r>
            <a:endParaRPr lang="en-US">
              <a:uFillTx/>
            </a:endParaRP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smtClean="0">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Vertical Text Placeholder 2"/>
          <p:cNvSpPr>
            <a:spLocks noGrp="1"/>
          </p:cNvSpPr>
          <p:nvPr>
            <p:ph type="body" orient="vert" idx="1"/>
          </p:nvPr>
        </p:nvSpPr>
        <p:spPr/>
        <p:txBody>
          <a:bodyPr vert="eaVert"/>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uFillTx/>
              </a:rPr>
              <a:t>Click to edit Master title style</a:t>
            </a:r>
            <a:endParaRPr lang="en-US">
              <a:uFillTx/>
            </a:endParaRP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bg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8"/>
            <a:ext cx="103632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3604" indent="0" algn="ctr">
              <a:buNone/>
              <a:defRPr>
                <a:solidFill>
                  <a:schemeClr val="tx1">
                    <a:tint val="75000"/>
                  </a:schemeClr>
                </a:solidFill>
              </a:defRPr>
            </a:lvl2pPr>
            <a:lvl3pPr marL="1087198" indent="0" algn="ctr">
              <a:buNone/>
              <a:defRPr>
                <a:solidFill>
                  <a:schemeClr val="tx1">
                    <a:tint val="75000"/>
                  </a:schemeClr>
                </a:solidFill>
              </a:defRPr>
            </a:lvl3pPr>
            <a:lvl4pPr marL="1630800" indent="0" algn="ctr">
              <a:buNone/>
              <a:defRPr>
                <a:solidFill>
                  <a:schemeClr val="tx1">
                    <a:tint val="75000"/>
                  </a:schemeClr>
                </a:solidFill>
              </a:defRPr>
            </a:lvl4pPr>
            <a:lvl5pPr marL="2174397" indent="0" algn="ctr">
              <a:buNone/>
              <a:defRPr>
                <a:solidFill>
                  <a:schemeClr val="tx1">
                    <a:tint val="75000"/>
                  </a:schemeClr>
                </a:solidFill>
              </a:defRPr>
            </a:lvl5pPr>
            <a:lvl6pPr marL="2717997" indent="0" algn="ctr">
              <a:buNone/>
              <a:defRPr>
                <a:solidFill>
                  <a:schemeClr val="tx1">
                    <a:tint val="75000"/>
                  </a:schemeClr>
                </a:solidFill>
              </a:defRPr>
            </a:lvl6pPr>
            <a:lvl7pPr marL="3261596" indent="0" algn="ctr">
              <a:buNone/>
              <a:defRPr>
                <a:solidFill>
                  <a:schemeClr val="tx1">
                    <a:tint val="75000"/>
                  </a:schemeClr>
                </a:solidFill>
              </a:defRPr>
            </a:lvl7pPr>
            <a:lvl8pPr marL="3805197" indent="0" algn="ctr">
              <a:buNone/>
              <a:defRPr>
                <a:solidFill>
                  <a:schemeClr val="tx1">
                    <a:tint val="75000"/>
                  </a:schemeClr>
                </a:solidFill>
              </a:defRPr>
            </a:lvl8pPr>
            <a:lvl9pPr marL="4348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12899334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1866200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400">
                <a:solidFill>
                  <a:schemeClr val="tx1">
                    <a:tint val="75000"/>
                  </a:schemeClr>
                </a:solidFill>
              </a:defRPr>
            </a:lvl1pPr>
            <a:lvl2pPr marL="543604" indent="0">
              <a:buNone/>
              <a:defRPr sz="2200">
                <a:solidFill>
                  <a:schemeClr val="tx1">
                    <a:tint val="75000"/>
                  </a:schemeClr>
                </a:solidFill>
              </a:defRPr>
            </a:lvl2pPr>
            <a:lvl3pPr marL="1087198" indent="0">
              <a:buNone/>
              <a:defRPr sz="1900">
                <a:solidFill>
                  <a:schemeClr val="tx1">
                    <a:tint val="75000"/>
                  </a:schemeClr>
                </a:solidFill>
              </a:defRPr>
            </a:lvl3pPr>
            <a:lvl4pPr marL="1630800" indent="0">
              <a:buNone/>
              <a:defRPr sz="1600">
                <a:solidFill>
                  <a:schemeClr val="tx1">
                    <a:tint val="75000"/>
                  </a:schemeClr>
                </a:solidFill>
              </a:defRPr>
            </a:lvl4pPr>
            <a:lvl5pPr marL="2174397" indent="0">
              <a:buNone/>
              <a:defRPr sz="1600">
                <a:solidFill>
                  <a:schemeClr val="tx1">
                    <a:tint val="75000"/>
                  </a:schemeClr>
                </a:solidFill>
              </a:defRPr>
            </a:lvl5pPr>
            <a:lvl6pPr marL="2717997" indent="0">
              <a:buNone/>
              <a:defRPr sz="1600">
                <a:solidFill>
                  <a:schemeClr val="tx1">
                    <a:tint val="75000"/>
                  </a:schemeClr>
                </a:solidFill>
              </a:defRPr>
            </a:lvl6pPr>
            <a:lvl7pPr marL="3261596" indent="0">
              <a:buNone/>
              <a:defRPr sz="1600">
                <a:solidFill>
                  <a:schemeClr val="tx1">
                    <a:tint val="75000"/>
                  </a:schemeClr>
                </a:solidFill>
              </a:defRPr>
            </a:lvl7pPr>
            <a:lvl8pPr marL="3805197" indent="0">
              <a:buNone/>
              <a:defRPr sz="1600">
                <a:solidFill>
                  <a:schemeClr val="tx1">
                    <a:tint val="75000"/>
                  </a:schemeClr>
                </a:solidFill>
              </a:defRPr>
            </a:lvl8pPr>
            <a:lvl9pPr marL="4348795"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614268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20"/>
            <a:ext cx="5384800" cy="4525963"/>
          </a:xfrm>
        </p:spPr>
        <p:txBody>
          <a:bodyPr/>
          <a:lstStyle>
            <a:lvl1pPr>
              <a:defRPr sz="3300"/>
            </a:lvl1pPr>
            <a:lvl2pPr>
              <a:defRPr sz="28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20"/>
            <a:ext cx="5384800" cy="4525963"/>
          </a:xfrm>
        </p:spPr>
        <p:txBody>
          <a:bodyPr/>
          <a:lstStyle>
            <a:lvl1pPr>
              <a:defRPr sz="3300"/>
            </a:lvl1pPr>
            <a:lvl2pPr>
              <a:defRPr sz="28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8611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1" y="1535113"/>
            <a:ext cx="5386918" cy="639762"/>
          </a:xfrm>
        </p:spPr>
        <p:txBody>
          <a:bodyPr anchor="b"/>
          <a:lstStyle>
            <a:lvl1pPr marL="0" indent="0">
              <a:buNone/>
              <a:defRPr sz="2800" b="1"/>
            </a:lvl1pPr>
            <a:lvl2pPr marL="543604" indent="0">
              <a:buNone/>
              <a:defRPr sz="2400" b="1"/>
            </a:lvl2pPr>
            <a:lvl3pPr marL="1087198" indent="0">
              <a:buNone/>
              <a:defRPr sz="2200" b="1"/>
            </a:lvl3pPr>
            <a:lvl4pPr marL="1630800" indent="0">
              <a:buNone/>
              <a:defRPr sz="1900" b="1"/>
            </a:lvl4pPr>
            <a:lvl5pPr marL="2174397" indent="0">
              <a:buNone/>
              <a:defRPr sz="1900" b="1"/>
            </a:lvl5pPr>
            <a:lvl6pPr marL="2717997" indent="0">
              <a:buNone/>
              <a:defRPr sz="1900" b="1"/>
            </a:lvl6pPr>
            <a:lvl7pPr marL="3261596" indent="0">
              <a:buNone/>
              <a:defRPr sz="1900" b="1"/>
            </a:lvl7pPr>
            <a:lvl8pPr marL="3805197" indent="0">
              <a:buNone/>
              <a:defRPr sz="1900" b="1"/>
            </a:lvl8pPr>
            <a:lvl9pPr marL="434879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09601" y="2174875"/>
            <a:ext cx="5386918" cy="3951288"/>
          </a:xfrm>
        </p:spPr>
        <p:txBody>
          <a:bodyPr/>
          <a:lstStyle>
            <a:lvl1pPr>
              <a:defRPr sz="28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4" cy="639762"/>
          </a:xfrm>
        </p:spPr>
        <p:txBody>
          <a:bodyPr anchor="b"/>
          <a:lstStyle>
            <a:lvl1pPr marL="0" indent="0">
              <a:buNone/>
              <a:defRPr sz="2800" b="1"/>
            </a:lvl1pPr>
            <a:lvl2pPr marL="543604" indent="0">
              <a:buNone/>
              <a:defRPr sz="2400" b="1"/>
            </a:lvl2pPr>
            <a:lvl3pPr marL="1087198" indent="0">
              <a:buNone/>
              <a:defRPr sz="2200" b="1"/>
            </a:lvl3pPr>
            <a:lvl4pPr marL="1630800" indent="0">
              <a:buNone/>
              <a:defRPr sz="1900" b="1"/>
            </a:lvl4pPr>
            <a:lvl5pPr marL="2174397" indent="0">
              <a:buNone/>
              <a:defRPr sz="1900" b="1"/>
            </a:lvl5pPr>
            <a:lvl6pPr marL="2717997" indent="0">
              <a:buNone/>
              <a:defRPr sz="1900" b="1"/>
            </a:lvl6pPr>
            <a:lvl7pPr marL="3261596" indent="0">
              <a:buNone/>
              <a:defRPr sz="1900" b="1"/>
            </a:lvl7pPr>
            <a:lvl8pPr marL="3805197" indent="0">
              <a:buNone/>
              <a:defRPr sz="1900" b="1"/>
            </a:lvl8pPr>
            <a:lvl9pPr marL="434879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4" cy="3951288"/>
          </a:xfrm>
        </p:spPr>
        <p:txBody>
          <a:bodyPr/>
          <a:lstStyle>
            <a:lvl1pPr>
              <a:defRPr sz="28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EDB6FC-AD6B-D04B-9886-FBA5C0D2176A}" type="datetimeFigureOut">
              <a:rPr lang="en-US" smtClean="0"/>
              <a:t>9/13/18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255421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EDB6FC-AD6B-D04B-9886-FBA5C0D2176A}" type="datetimeFigureOut">
              <a:rPr lang="en-US" smtClean="0"/>
              <a:t>9/13/18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698493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9/13/18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053365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4766746" y="273051"/>
            <a:ext cx="6815667" cy="5853113"/>
          </a:xfrm>
        </p:spPr>
        <p:txBody>
          <a:bodyPr/>
          <a:lstStyle>
            <a:lvl1pPr>
              <a:defRPr sz="3900"/>
            </a:lvl1pPr>
            <a:lvl2pPr>
              <a:defRPr sz="3300"/>
            </a:lvl2pPr>
            <a:lvl3pPr>
              <a:defRPr sz="28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1"/>
            <a:ext cx="4011084" cy="4691063"/>
          </a:xfrm>
        </p:spPr>
        <p:txBody>
          <a:bodyPr/>
          <a:lstStyle>
            <a:lvl1pPr marL="0" indent="0">
              <a:buNone/>
              <a:defRPr sz="1600"/>
            </a:lvl1pPr>
            <a:lvl2pPr marL="543604" indent="0">
              <a:buNone/>
              <a:defRPr sz="1400"/>
            </a:lvl2pPr>
            <a:lvl3pPr marL="1087198" indent="0">
              <a:buNone/>
              <a:defRPr sz="1200"/>
            </a:lvl3pPr>
            <a:lvl4pPr marL="1630800" indent="0">
              <a:buNone/>
              <a:defRPr sz="1000"/>
            </a:lvl4pPr>
            <a:lvl5pPr marL="2174397" indent="0">
              <a:buNone/>
              <a:defRPr sz="1000"/>
            </a:lvl5pPr>
            <a:lvl6pPr marL="2717997" indent="0">
              <a:buNone/>
              <a:defRPr sz="1000"/>
            </a:lvl6pPr>
            <a:lvl7pPr marL="3261596" indent="0">
              <a:buNone/>
              <a:defRPr sz="1000"/>
            </a:lvl7pPr>
            <a:lvl8pPr marL="3805197" indent="0">
              <a:buNone/>
              <a:defRPr sz="1000"/>
            </a:lvl8pPr>
            <a:lvl9pPr marL="434879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713828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smtClean="0">
                <a:uFillTx/>
              </a:rPr>
              <a:t>Click to edit Master title style</a:t>
            </a:r>
            <a:endParaRPr lang="en-US">
              <a:uFillTx/>
            </a:endParaRP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269899" cy="369332"/>
          </a:xfrm>
          <a:prstGeom prst="rect">
            <a:avLst/>
          </a:prstGeom>
          <a:noFill/>
        </p:spPr>
        <p:txBody>
          <a:bodyPr wrap="none" rtlCol="0">
            <a:spAutoFit/>
          </a:bodyPr>
          <a:lstStyle/>
          <a:p>
            <a:r>
              <a:rPr lang="en-US" b="0" i="0" dirty="0" err="1" smtClean="0">
                <a:uFillTx/>
                <a:latin typeface="Helvetica Neue Regular" charset="0"/>
              </a:rPr>
              <a:t>Todo</a:t>
            </a:r>
            <a:r>
              <a:rPr lang="en-US" b="0" i="0" dirty="0" smtClean="0">
                <a:uFillTx/>
                <a:latin typeface="Helvetica Neue Regular" charset="0"/>
              </a:rPr>
              <a:t> Slide</a:t>
            </a:r>
            <a:endParaRPr lang="en-US" b="0" i="0" dirty="0">
              <a:uFillTx/>
              <a:latin typeface="Helvetica Neue Regular" charset="0"/>
            </a:endParaRP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0" i="0" dirty="0" smtClean="0">
                <a:effectLst>
                  <a:glow rad="368300">
                    <a:srgbClr val="FFC000">
                      <a:alpha val="76000"/>
                    </a:srgbClr>
                  </a:glow>
                </a:effectLst>
                <a:uFillTx/>
                <a:latin typeface="Helvetica Neue Regular" charset="0"/>
              </a:rPr>
              <a:t>Under Construction</a:t>
            </a:r>
            <a:endParaRPr lang="en-US" sz="2400" b="0" i="0" dirty="0">
              <a:effectLst>
                <a:glow rad="368300">
                  <a:srgbClr val="FFC000">
                    <a:alpha val="76000"/>
                  </a:srgbClr>
                </a:glow>
              </a:effectLst>
              <a:uFillTx/>
              <a:latin typeface="Helvetica Neue Regular"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6"/>
            <a:ext cx="7315200" cy="4114800"/>
          </a:xfrm>
        </p:spPr>
        <p:txBody>
          <a:bodyPr/>
          <a:lstStyle>
            <a:lvl1pPr marL="0" indent="0">
              <a:buNone/>
              <a:defRPr sz="3900"/>
            </a:lvl1pPr>
            <a:lvl2pPr marL="543604" indent="0">
              <a:buNone/>
              <a:defRPr sz="3300"/>
            </a:lvl2pPr>
            <a:lvl3pPr marL="1087198" indent="0">
              <a:buNone/>
              <a:defRPr sz="2800"/>
            </a:lvl3pPr>
            <a:lvl4pPr marL="1630800" indent="0">
              <a:buNone/>
              <a:defRPr sz="2400"/>
            </a:lvl4pPr>
            <a:lvl5pPr marL="2174397" indent="0">
              <a:buNone/>
              <a:defRPr sz="2400"/>
            </a:lvl5pPr>
            <a:lvl6pPr marL="2717997" indent="0">
              <a:buNone/>
              <a:defRPr sz="2400"/>
            </a:lvl6pPr>
            <a:lvl7pPr marL="3261596" indent="0">
              <a:buNone/>
              <a:defRPr sz="2400"/>
            </a:lvl7pPr>
            <a:lvl8pPr marL="3805197" indent="0">
              <a:buNone/>
              <a:defRPr sz="2400"/>
            </a:lvl8pPr>
            <a:lvl9pPr marL="4348795" indent="0">
              <a:buNone/>
              <a:defRPr sz="24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8" y="5367338"/>
            <a:ext cx="7315200" cy="804862"/>
          </a:xfrm>
        </p:spPr>
        <p:txBody>
          <a:bodyPr/>
          <a:lstStyle>
            <a:lvl1pPr marL="0" indent="0">
              <a:buNone/>
              <a:defRPr sz="1600"/>
            </a:lvl1pPr>
            <a:lvl2pPr marL="543604" indent="0">
              <a:buNone/>
              <a:defRPr sz="1400"/>
            </a:lvl2pPr>
            <a:lvl3pPr marL="1087198" indent="0">
              <a:buNone/>
              <a:defRPr sz="1200"/>
            </a:lvl3pPr>
            <a:lvl4pPr marL="1630800" indent="0">
              <a:buNone/>
              <a:defRPr sz="1000"/>
            </a:lvl4pPr>
            <a:lvl5pPr marL="2174397" indent="0">
              <a:buNone/>
              <a:defRPr sz="1000"/>
            </a:lvl5pPr>
            <a:lvl6pPr marL="2717997" indent="0">
              <a:buNone/>
              <a:defRPr sz="1000"/>
            </a:lvl6pPr>
            <a:lvl7pPr marL="3261596" indent="0">
              <a:buNone/>
              <a:defRPr sz="1000"/>
            </a:lvl7pPr>
            <a:lvl8pPr marL="3805197" indent="0">
              <a:buNone/>
              <a:defRPr sz="1000"/>
            </a:lvl8pPr>
            <a:lvl9pPr marL="434879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1745808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701810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9"/>
            <a:ext cx="2743200" cy="585152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9"/>
            <a:ext cx="8026400" cy="585152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7950624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Tree>
    <p:extLst>
      <p:ext uri="{BB962C8B-B14F-4D97-AF65-F5344CB8AC3E}">
        <p14:creationId xmlns:p14="http://schemas.microsoft.com/office/powerpoint/2010/main" val="18863589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3725" indent="0" algn="ctr">
              <a:buNone/>
              <a:defRPr>
                <a:solidFill>
                  <a:schemeClr val="tx1">
                    <a:tint val="75000"/>
                  </a:schemeClr>
                </a:solidFill>
              </a:defRPr>
            </a:lvl2pPr>
            <a:lvl3pPr marL="1087448" indent="0" algn="ctr">
              <a:buNone/>
              <a:defRPr>
                <a:solidFill>
                  <a:schemeClr val="tx1">
                    <a:tint val="75000"/>
                  </a:schemeClr>
                </a:solidFill>
              </a:defRPr>
            </a:lvl3pPr>
            <a:lvl4pPr marL="1631175" indent="0" algn="ctr">
              <a:buNone/>
              <a:defRPr>
                <a:solidFill>
                  <a:schemeClr val="tx1">
                    <a:tint val="75000"/>
                  </a:schemeClr>
                </a:solidFill>
              </a:defRPr>
            </a:lvl4pPr>
            <a:lvl5pPr marL="2174901" indent="0" algn="ctr">
              <a:buNone/>
              <a:defRPr>
                <a:solidFill>
                  <a:schemeClr val="tx1">
                    <a:tint val="75000"/>
                  </a:schemeClr>
                </a:solidFill>
              </a:defRPr>
            </a:lvl5pPr>
            <a:lvl6pPr marL="2718628" indent="0" algn="ctr">
              <a:buNone/>
              <a:defRPr>
                <a:solidFill>
                  <a:schemeClr val="tx1">
                    <a:tint val="75000"/>
                  </a:schemeClr>
                </a:solidFill>
              </a:defRPr>
            </a:lvl6pPr>
            <a:lvl7pPr marL="3262349" indent="0" algn="ctr">
              <a:buNone/>
              <a:defRPr>
                <a:solidFill>
                  <a:schemeClr val="tx1">
                    <a:tint val="75000"/>
                  </a:schemeClr>
                </a:solidFill>
              </a:defRPr>
            </a:lvl7pPr>
            <a:lvl8pPr marL="3806076" indent="0" algn="ctr">
              <a:buNone/>
              <a:defRPr>
                <a:solidFill>
                  <a:schemeClr val="tx1">
                    <a:tint val="75000"/>
                  </a:schemeClr>
                </a:solidFill>
              </a:defRPr>
            </a:lvl8pPr>
            <a:lvl9pPr marL="43498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464368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894222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400">
                <a:solidFill>
                  <a:schemeClr val="tx1">
                    <a:tint val="75000"/>
                  </a:schemeClr>
                </a:solidFill>
              </a:defRPr>
            </a:lvl1pPr>
            <a:lvl2pPr marL="543725" indent="0">
              <a:buNone/>
              <a:defRPr sz="2200">
                <a:solidFill>
                  <a:schemeClr val="tx1">
                    <a:tint val="75000"/>
                  </a:schemeClr>
                </a:solidFill>
              </a:defRPr>
            </a:lvl2pPr>
            <a:lvl3pPr marL="1087448" indent="0">
              <a:buNone/>
              <a:defRPr sz="1900">
                <a:solidFill>
                  <a:schemeClr val="tx1">
                    <a:tint val="75000"/>
                  </a:schemeClr>
                </a:solidFill>
              </a:defRPr>
            </a:lvl3pPr>
            <a:lvl4pPr marL="1631175" indent="0">
              <a:buNone/>
              <a:defRPr sz="1700">
                <a:solidFill>
                  <a:schemeClr val="tx1">
                    <a:tint val="75000"/>
                  </a:schemeClr>
                </a:solidFill>
              </a:defRPr>
            </a:lvl4pPr>
            <a:lvl5pPr marL="2174901" indent="0">
              <a:buNone/>
              <a:defRPr sz="1700">
                <a:solidFill>
                  <a:schemeClr val="tx1">
                    <a:tint val="75000"/>
                  </a:schemeClr>
                </a:solidFill>
              </a:defRPr>
            </a:lvl5pPr>
            <a:lvl6pPr marL="2718628" indent="0">
              <a:buNone/>
              <a:defRPr sz="1700">
                <a:solidFill>
                  <a:schemeClr val="tx1">
                    <a:tint val="75000"/>
                  </a:schemeClr>
                </a:solidFill>
              </a:defRPr>
            </a:lvl6pPr>
            <a:lvl7pPr marL="3262349" indent="0">
              <a:buNone/>
              <a:defRPr sz="1700">
                <a:solidFill>
                  <a:schemeClr val="tx1">
                    <a:tint val="75000"/>
                  </a:schemeClr>
                </a:solidFill>
              </a:defRPr>
            </a:lvl7pPr>
            <a:lvl8pPr marL="3806076" indent="0">
              <a:buNone/>
              <a:defRPr sz="1700">
                <a:solidFill>
                  <a:schemeClr val="tx1">
                    <a:tint val="75000"/>
                  </a:schemeClr>
                </a:solidFill>
              </a:defRPr>
            </a:lvl8pPr>
            <a:lvl9pPr marL="4349800" indent="0">
              <a:buNone/>
              <a:defRPr sz="1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714708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9"/>
            <a:ext cx="5384800" cy="4525963"/>
          </a:xfrm>
        </p:spPr>
        <p:txBody>
          <a:bodyPr/>
          <a:lstStyle>
            <a:lvl1pPr>
              <a:defRPr sz="3300"/>
            </a:lvl1pPr>
            <a:lvl2pPr>
              <a:defRPr sz="29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9"/>
            <a:ext cx="5384800" cy="4525963"/>
          </a:xfrm>
        </p:spPr>
        <p:txBody>
          <a:bodyPr/>
          <a:lstStyle>
            <a:lvl1pPr>
              <a:defRPr sz="3300"/>
            </a:lvl1pPr>
            <a:lvl2pPr>
              <a:defRPr sz="29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81322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1" y="1535113"/>
            <a:ext cx="5386918" cy="639762"/>
          </a:xfrm>
        </p:spPr>
        <p:txBody>
          <a:bodyPr anchor="b"/>
          <a:lstStyle>
            <a:lvl1pPr marL="0" indent="0">
              <a:buNone/>
              <a:defRPr sz="2900" b="1"/>
            </a:lvl1pPr>
            <a:lvl2pPr marL="543725" indent="0">
              <a:buNone/>
              <a:defRPr sz="2400" b="1"/>
            </a:lvl2pPr>
            <a:lvl3pPr marL="1087448" indent="0">
              <a:buNone/>
              <a:defRPr sz="2200" b="1"/>
            </a:lvl3pPr>
            <a:lvl4pPr marL="1631175" indent="0">
              <a:buNone/>
              <a:defRPr sz="1900" b="1"/>
            </a:lvl4pPr>
            <a:lvl5pPr marL="2174901" indent="0">
              <a:buNone/>
              <a:defRPr sz="1900" b="1"/>
            </a:lvl5pPr>
            <a:lvl6pPr marL="2718628" indent="0">
              <a:buNone/>
              <a:defRPr sz="1900" b="1"/>
            </a:lvl6pPr>
            <a:lvl7pPr marL="3262349" indent="0">
              <a:buNone/>
              <a:defRPr sz="1900" b="1"/>
            </a:lvl7pPr>
            <a:lvl8pPr marL="3806076" indent="0">
              <a:buNone/>
              <a:defRPr sz="1900" b="1"/>
            </a:lvl8pPr>
            <a:lvl9pPr marL="4349800"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09601" y="2174875"/>
            <a:ext cx="5386918" cy="3951288"/>
          </a:xfrm>
        </p:spPr>
        <p:txBody>
          <a:bodyPr/>
          <a:lstStyle>
            <a:lvl1pPr>
              <a:defRPr sz="29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5" y="1535113"/>
            <a:ext cx="5389034" cy="639762"/>
          </a:xfrm>
        </p:spPr>
        <p:txBody>
          <a:bodyPr anchor="b"/>
          <a:lstStyle>
            <a:lvl1pPr marL="0" indent="0">
              <a:buNone/>
              <a:defRPr sz="2900" b="1"/>
            </a:lvl1pPr>
            <a:lvl2pPr marL="543725" indent="0">
              <a:buNone/>
              <a:defRPr sz="2400" b="1"/>
            </a:lvl2pPr>
            <a:lvl3pPr marL="1087448" indent="0">
              <a:buNone/>
              <a:defRPr sz="2200" b="1"/>
            </a:lvl3pPr>
            <a:lvl4pPr marL="1631175" indent="0">
              <a:buNone/>
              <a:defRPr sz="1900" b="1"/>
            </a:lvl4pPr>
            <a:lvl5pPr marL="2174901" indent="0">
              <a:buNone/>
              <a:defRPr sz="1900" b="1"/>
            </a:lvl5pPr>
            <a:lvl6pPr marL="2718628" indent="0">
              <a:buNone/>
              <a:defRPr sz="1900" b="1"/>
            </a:lvl6pPr>
            <a:lvl7pPr marL="3262349" indent="0">
              <a:buNone/>
              <a:defRPr sz="1900" b="1"/>
            </a:lvl7pPr>
            <a:lvl8pPr marL="3806076" indent="0">
              <a:buNone/>
              <a:defRPr sz="1900" b="1"/>
            </a:lvl8pPr>
            <a:lvl9pPr marL="4349800"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93375" y="2174875"/>
            <a:ext cx="5389034" cy="3951288"/>
          </a:xfrm>
        </p:spPr>
        <p:txBody>
          <a:bodyPr/>
          <a:lstStyle>
            <a:lvl1pPr>
              <a:defRPr sz="29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948621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03701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523211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4766737" y="273051"/>
            <a:ext cx="6815667" cy="5853113"/>
          </a:xfrm>
        </p:spPr>
        <p:txBody>
          <a:bodyPr/>
          <a:lstStyle>
            <a:lvl1pPr>
              <a:defRPr sz="39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6" y="1435101"/>
            <a:ext cx="4011084" cy="4691063"/>
          </a:xfrm>
        </p:spPr>
        <p:txBody>
          <a:bodyPr/>
          <a:lstStyle>
            <a:lvl1pPr marL="0" indent="0">
              <a:buNone/>
              <a:defRPr sz="1700"/>
            </a:lvl1pPr>
            <a:lvl2pPr marL="543725" indent="0">
              <a:buNone/>
              <a:defRPr sz="1400"/>
            </a:lvl2pPr>
            <a:lvl3pPr marL="1087448" indent="0">
              <a:buNone/>
              <a:defRPr sz="1200"/>
            </a:lvl3pPr>
            <a:lvl4pPr marL="1631175" indent="0">
              <a:buNone/>
              <a:defRPr sz="1000"/>
            </a:lvl4pPr>
            <a:lvl5pPr marL="2174901" indent="0">
              <a:buNone/>
              <a:defRPr sz="1000"/>
            </a:lvl5pPr>
            <a:lvl6pPr marL="2718628" indent="0">
              <a:buNone/>
              <a:defRPr sz="1000"/>
            </a:lvl6pPr>
            <a:lvl7pPr marL="3262349" indent="0">
              <a:buNone/>
              <a:defRPr sz="1000"/>
            </a:lvl7pPr>
            <a:lvl8pPr marL="3806076" indent="0">
              <a:buNone/>
              <a:defRPr sz="1000"/>
            </a:lvl8pPr>
            <a:lvl9pPr marL="43498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0207978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3900"/>
            </a:lvl1pPr>
            <a:lvl2pPr marL="543725" indent="0">
              <a:buNone/>
              <a:defRPr sz="3300"/>
            </a:lvl2pPr>
            <a:lvl3pPr marL="1087448" indent="0">
              <a:buNone/>
              <a:defRPr sz="2900"/>
            </a:lvl3pPr>
            <a:lvl4pPr marL="1631175" indent="0">
              <a:buNone/>
              <a:defRPr sz="2400"/>
            </a:lvl4pPr>
            <a:lvl5pPr marL="2174901" indent="0">
              <a:buNone/>
              <a:defRPr sz="2400"/>
            </a:lvl5pPr>
            <a:lvl6pPr marL="2718628" indent="0">
              <a:buNone/>
              <a:defRPr sz="2400"/>
            </a:lvl6pPr>
            <a:lvl7pPr marL="3262349" indent="0">
              <a:buNone/>
              <a:defRPr sz="2400"/>
            </a:lvl7pPr>
            <a:lvl8pPr marL="3806076" indent="0">
              <a:buNone/>
              <a:defRPr sz="2400"/>
            </a:lvl8pPr>
            <a:lvl9pPr marL="4349800" indent="0">
              <a:buNone/>
              <a:defRPr sz="24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8" y="5367338"/>
            <a:ext cx="7315200" cy="804862"/>
          </a:xfrm>
        </p:spPr>
        <p:txBody>
          <a:bodyPr/>
          <a:lstStyle>
            <a:lvl1pPr marL="0" indent="0">
              <a:buNone/>
              <a:defRPr sz="1700"/>
            </a:lvl1pPr>
            <a:lvl2pPr marL="543725" indent="0">
              <a:buNone/>
              <a:defRPr sz="1400"/>
            </a:lvl2pPr>
            <a:lvl3pPr marL="1087448" indent="0">
              <a:buNone/>
              <a:defRPr sz="1200"/>
            </a:lvl3pPr>
            <a:lvl4pPr marL="1631175" indent="0">
              <a:buNone/>
              <a:defRPr sz="1000"/>
            </a:lvl4pPr>
            <a:lvl5pPr marL="2174901" indent="0">
              <a:buNone/>
              <a:defRPr sz="1000"/>
            </a:lvl5pPr>
            <a:lvl6pPr marL="2718628" indent="0">
              <a:buNone/>
              <a:defRPr sz="1000"/>
            </a:lvl6pPr>
            <a:lvl7pPr marL="3262349" indent="0">
              <a:buNone/>
              <a:defRPr sz="1000"/>
            </a:lvl7pPr>
            <a:lvl8pPr marL="3806076" indent="0">
              <a:buNone/>
              <a:defRPr sz="1000"/>
            </a:lvl8pPr>
            <a:lvl9pPr marL="43498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67930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6821790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3646653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6028"/>
            <a:ext cx="10363200" cy="276999"/>
          </a:xfrm>
          <a:prstGeom prst="rect">
            <a:avLst/>
          </a:prstGeom>
        </p:spPr>
        <p:txBody>
          <a:bodyPr wrap="square" lIns="0" tIns="0" rIns="0" bIns="0">
            <a:spAutoFit/>
          </a:bodyPr>
          <a:lstStyle>
            <a:lvl1pPr>
              <a:defRPr/>
            </a:lvl1pPr>
          </a:lstStyle>
          <a:p>
            <a:r>
              <a:rPr lang="en-US" smtClean="0"/>
              <a:t>Click to edit Master title style</a:t>
            </a:r>
            <a:endParaRPr/>
          </a:p>
        </p:txBody>
      </p:sp>
      <p:sp>
        <p:nvSpPr>
          <p:cNvPr id="3" name="Holder 3"/>
          <p:cNvSpPr>
            <a:spLocks noGrp="1"/>
          </p:cNvSpPr>
          <p:nvPr>
            <p:ph type="subTitle" idx="4"/>
          </p:nvPr>
        </p:nvSpPr>
        <p:spPr>
          <a:xfrm>
            <a:off x="1828800" y="3840528"/>
            <a:ext cx="8534400" cy="276999"/>
          </a:xfrm>
          <a:prstGeom prst="rect">
            <a:avLst/>
          </a:prstGeom>
        </p:spPr>
        <p:txBody>
          <a:bodyPr wrap="square" lIns="0" tIns="0" rIns="0" bIns="0">
            <a:spAutoFit/>
          </a:bodyPr>
          <a:lstStyle>
            <a:lvl1pPr>
              <a:defRPr/>
            </a:lvl1pPr>
          </a:lstStyle>
          <a:p>
            <a:r>
              <a:rPr lang="en-US" smtClean="0"/>
              <a:t>Click to edit Master subtitle style</a:t>
            </a:r>
            <a:endParaRPr/>
          </a:p>
        </p:txBody>
      </p:sp>
      <p:sp>
        <p:nvSpPr>
          <p:cNvPr id="4" name="Holder 4"/>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6609820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1144384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sz="half" idx="2"/>
          </p:nvPr>
        </p:nvSpPr>
        <p:spPr>
          <a:xfrm>
            <a:off x="609600" y="1577388"/>
            <a:ext cx="530352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4" name="Holder 4"/>
          <p:cNvSpPr>
            <a:spLocks noGrp="1"/>
          </p:cNvSpPr>
          <p:nvPr>
            <p:ph sz="half" idx="3"/>
          </p:nvPr>
        </p:nvSpPr>
        <p:spPr>
          <a:xfrm>
            <a:off x="6278880" y="1577388"/>
            <a:ext cx="530352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5" name="Holder 5"/>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7856730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20402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55760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Click to edit Master title style</a:t>
            </a:r>
            <a:endParaRPr lang="en-US" dirty="0">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6029"/>
            <a:ext cx="10363200" cy="276999"/>
          </a:xfrm>
          <a:prstGeom prst="rect">
            <a:avLst/>
          </a:prstGeom>
        </p:spPr>
        <p:txBody>
          <a:bodyPr wrap="square" lIns="0" tIns="0" rIns="0" bIns="0">
            <a:spAutoFit/>
          </a:bodyPr>
          <a:lstStyle>
            <a:lvl1pPr>
              <a:defRPr/>
            </a:lvl1pPr>
          </a:lstStyle>
          <a:p>
            <a:r>
              <a:rPr lang="en-US" smtClean="0"/>
              <a:t>Click to edit Master title style</a:t>
            </a:r>
            <a:endParaRPr/>
          </a:p>
        </p:txBody>
      </p:sp>
      <p:sp>
        <p:nvSpPr>
          <p:cNvPr id="3" name="Holder 3"/>
          <p:cNvSpPr>
            <a:spLocks noGrp="1"/>
          </p:cNvSpPr>
          <p:nvPr>
            <p:ph type="subTitle" idx="4"/>
          </p:nvPr>
        </p:nvSpPr>
        <p:spPr>
          <a:xfrm>
            <a:off x="1828800" y="3840529"/>
            <a:ext cx="8534400" cy="276999"/>
          </a:xfrm>
          <a:prstGeom prst="rect">
            <a:avLst/>
          </a:prstGeom>
        </p:spPr>
        <p:txBody>
          <a:bodyPr wrap="square" lIns="0" tIns="0" rIns="0" bIns="0">
            <a:spAutoFit/>
          </a:bodyPr>
          <a:lstStyle>
            <a:lvl1pPr>
              <a:defRPr/>
            </a:lvl1pPr>
          </a:lstStyle>
          <a:p>
            <a:r>
              <a:rPr lang="en-US" smtClean="0"/>
              <a:t>Click to edit Master subtitle style</a:t>
            </a:r>
            <a:endParaRPr/>
          </a:p>
        </p:txBody>
      </p:sp>
      <p:sp>
        <p:nvSpPr>
          <p:cNvPr id="4" name="Holder 4"/>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848340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5421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sz="half" idx="2"/>
          </p:nvPr>
        </p:nvSpPr>
        <p:spPr>
          <a:xfrm>
            <a:off x="609600" y="1577389"/>
            <a:ext cx="530352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4" name="Holder 4"/>
          <p:cNvSpPr>
            <a:spLocks noGrp="1"/>
          </p:cNvSpPr>
          <p:nvPr>
            <p:ph sz="half" idx="3"/>
          </p:nvPr>
        </p:nvSpPr>
        <p:spPr>
          <a:xfrm>
            <a:off x="6278880" y="1577389"/>
            <a:ext cx="530352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5" name="Holder 5"/>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691956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4954557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3030520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1"/>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544076" indent="0" algn="ctr">
              <a:buNone/>
              <a:defRPr/>
            </a:lvl2pPr>
            <a:lvl3pPr marL="1088154" indent="0" algn="ctr">
              <a:buNone/>
              <a:defRPr/>
            </a:lvl3pPr>
            <a:lvl4pPr marL="1632230" indent="0" algn="ctr">
              <a:buNone/>
              <a:defRPr/>
            </a:lvl4pPr>
            <a:lvl5pPr marL="2176306" indent="0" algn="ctr">
              <a:buNone/>
              <a:defRPr/>
            </a:lvl5pPr>
            <a:lvl6pPr marL="2720384" indent="0" algn="ctr">
              <a:buNone/>
              <a:defRPr/>
            </a:lvl6pPr>
            <a:lvl7pPr marL="3264460" indent="0" algn="ctr">
              <a:buNone/>
              <a:defRPr/>
            </a:lvl7pPr>
            <a:lvl8pPr marL="3808536" indent="0" algn="ctr">
              <a:buNone/>
              <a:defRPr/>
            </a:lvl8pPr>
            <a:lvl9pPr marL="4352613"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6021875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985330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400"/>
            </a:lvl1pPr>
            <a:lvl2pPr marL="544076" indent="0">
              <a:buNone/>
              <a:defRPr sz="2200"/>
            </a:lvl2pPr>
            <a:lvl3pPr marL="1088154" indent="0">
              <a:buNone/>
              <a:defRPr sz="1900"/>
            </a:lvl3pPr>
            <a:lvl4pPr marL="1632230" indent="0">
              <a:buNone/>
              <a:defRPr sz="1600"/>
            </a:lvl4pPr>
            <a:lvl5pPr marL="2176306" indent="0">
              <a:buNone/>
              <a:defRPr sz="1600"/>
            </a:lvl5pPr>
            <a:lvl6pPr marL="2720384" indent="0">
              <a:buNone/>
              <a:defRPr sz="1600"/>
            </a:lvl6pPr>
            <a:lvl7pPr marL="3264460" indent="0">
              <a:buNone/>
              <a:defRPr sz="1600"/>
            </a:lvl7pPr>
            <a:lvl8pPr marL="3808536" indent="0">
              <a:buNone/>
              <a:defRPr sz="1600"/>
            </a:lvl8pPr>
            <a:lvl9pPr marL="4352613" indent="0">
              <a:buNone/>
              <a:defRPr sz="16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9001854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905000"/>
            <a:ext cx="5080000" cy="4114800"/>
          </a:xfrm>
        </p:spPr>
        <p:txBody>
          <a:bodyPr/>
          <a:lstStyle>
            <a:lvl1pPr>
              <a:defRPr sz="3300"/>
            </a:lvl1pPr>
            <a:lvl2pPr>
              <a:defRPr sz="28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905000"/>
            <a:ext cx="5080000" cy="4114800"/>
          </a:xfrm>
        </p:spPr>
        <p:txBody>
          <a:bodyPr/>
          <a:lstStyle>
            <a:lvl1pPr>
              <a:defRPr sz="3300"/>
            </a:lvl1pPr>
            <a:lvl2pPr>
              <a:defRPr sz="28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12756116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8" cy="639762"/>
          </a:xfrm>
        </p:spPr>
        <p:txBody>
          <a:bodyPr anchor="b"/>
          <a:lstStyle>
            <a:lvl1pPr marL="0" indent="0">
              <a:buNone/>
              <a:defRPr sz="2800" b="1"/>
            </a:lvl1pPr>
            <a:lvl2pPr marL="544076" indent="0">
              <a:buNone/>
              <a:defRPr sz="2400" b="1"/>
            </a:lvl2pPr>
            <a:lvl3pPr marL="1088154" indent="0">
              <a:buNone/>
              <a:defRPr sz="2200" b="1"/>
            </a:lvl3pPr>
            <a:lvl4pPr marL="1632230" indent="0">
              <a:buNone/>
              <a:defRPr sz="1900" b="1"/>
            </a:lvl4pPr>
            <a:lvl5pPr marL="2176306" indent="0">
              <a:buNone/>
              <a:defRPr sz="1900" b="1"/>
            </a:lvl5pPr>
            <a:lvl6pPr marL="2720384" indent="0">
              <a:buNone/>
              <a:defRPr sz="1900" b="1"/>
            </a:lvl6pPr>
            <a:lvl7pPr marL="3264460" indent="0">
              <a:buNone/>
              <a:defRPr sz="1900" b="1"/>
            </a:lvl7pPr>
            <a:lvl8pPr marL="3808536" indent="0">
              <a:buNone/>
              <a:defRPr sz="1900" b="1"/>
            </a:lvl8pPr>
            <a:lvl9pPr marL="4352613"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8" cy="3951288"/>
          </a:xfrm>
        </p:spPr>
        <p:txBody>
          <a:bodyPr/>
          <a:lstStyle>
            <a:lvl1pPr>
              <a:defRPr sz="28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7" y="1535113"/>
            <a:ext cx="5389034" cy="639762"/>
          </a:xfrm>
        </p:spPr>
        <p:txBody>
          <a:bodyPr anchor="b"/>
          <a:lstStyle>
            <a:lvl1pPr marL="0" indent="0">
              <a:buNone/>
              <a:defRPr sz="2800" b="1"/>
            </a:lvl1pPr>
            <a:lvl2pPr marL="544076" indent="0">
              <a:buNone/>
              <a:defRPr sz="2400" b="1"/>
            </a:lvl2pPr>
            <a:lvl3pPr marL="1088154" indent="0">
              <a:buNone/>
              <a:defRPr sz="2200" b="1"/>
            </a:lvl3pPr>
            <a:lvl4pPr marL="1632230" indent="0">
              <a:buNone/>
              <a:defRPr sz="1900" b="1"/>
            </a:lvl4pPr>
            <a:lvl5pPr marL="2176306" indent="0">
              <a:buNone/>
              <a:defRPr sz="1900" b="1"/>
            </a:lvl5pPr>
            <a:lvl6pPr marL="2720384" indent="0">
              <a:buNone/>
              <a:defRPr sz="1900" b="1"/>
            </a:lvl6pPr>
            <a:lvl7pPr marL="3264460" indent="0">
              <a:buNone/>
              <a:defRPr sz="1900" b="1"/>
            </a:lvl7pPr>
            <a:lvl8pPr marL="3808536" indent="0">
              <a:buNone/>
              <a:defRPr sz="1900" b="1"/>
            </a:lvl8pPr>
            <a:lvl9pPr marL="4352613"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93367" y="2174875"/>
            <a:ext cx="5389034" cy="3951288"/>
          </a:xfrm>
        </p:spPr>
        <p:txBody>
          <a:bodyPr/>
          <a:lstStyle>
            <a:lvl1pPr>
              <a:defRPr sz="28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544507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smtClean="0">
                <a:uFillTx/>
              </a:rPr>
              <a:t>Click to edit Master title style</a:t>
            </a:r>
            <a:endParaRPr lang="en-US">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9/13/18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411470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0467843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4766739" y="273051"/>
            <a:ext cx="6815667" cy="5853113"/>
          </a:xfrm>
        </p:spPr>
        <p:txBody>
          <a:bodyPr/>
          <a:lstStyle>
            <a:lvl1pPr>
              <a:defRPr sz="3800"/>
            </a:lvl1pPr>
            <a:lvl2pPr>
              <a:defRPr sz="3300"/>
            </a:lvl2pPr>
            <a:lvl3pPr>
              <a:defRPr sz="28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600"/>
            </a:lvl1pPr>
            <a:lvl2pPr marL="544076" indent="0">
              <a:buNone/>
              <a:defRPr sz="1400"/>
            </a:lvl2pPr>
            <a:lvl3pPr marL="1088154" indent="0">
              <a:buNone/>
              <a:defRPr sz="1200"/>
            </a:lvl3pPr>
            <a:lvl4pPr marL="1632230" indent="0">
              <a:buNone/>
              <a:defRPr sz="1000"/>
            </a:lvl4pPr>
            <a:lvl5pPr marL="2176306" indent="0">
              <a:buNone/>
              <a:defRPr sz="1000"/>
            </a:lvl5pPr>
            <a:lvl6pPr marL="2720384" indent="0">
              <a:buNone/>
              <a:defRPr sz="1000"/>
            </a:lvl6pPr>
            <a:lvl7pPr marL="3264460" indent="0">
              <a:buNone/>
              <a:defRPr sz="1000"/>
            </a:lvl7pPr>
            <a:lvl8pPr marL="3808536" indent="0">
              <a:buNone/>
              <a:defRPr sz="1000"/>
            </a:lvl8pPr>
            <a:lvl9pPr marL="4352613" indent="0">
              <a:buNone/>
              <a:defRPr sz="10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4681858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3800"/>
            </a:lvl1pPr>
            <a:lvl2pPr marL="544076" indent="0">
              <a:buNone/>
              <a:defRPr sz="3300"/>
            </a:lvl2pPr>
            <a:lvl3pPr marL="1088154" indent="0">
              <a:buNone/>
              <a:defRPr sz="2800"/>
            </a:lvl3pPr>
            <a:lvl4pPr marL="1632230" indent="0">
              <a:buNone/>
              <a:defRPr sz="2400"/>
            </a:lvl4pPr>
            <a:lvl5pPr marL="2176306" indent="0">
              <a:buNone/>
              <a:defRPr sz="2400"/>
            </a:lvl5pPr>
            <a:lvl6pPr marL="2720384" indent="0">
              <a:buNone/>
              <a:defRPr sz="2400"/>
            </a:lvl6pPr>
            <a:lvl7pPr marL="3264460" indent="0">
              <a:buNone/>
              <a:defRPr sz="2400"/>
            </a:lvl7pPr>
            <a:lvl8pPr marL="3808536" indent="0">
              <a:buNone/>
              <a:defRPr sz="2400"/>
            </a:lvl8pPr>
            <a:lvl9pPr marL="4352613" indent="0">
              <a:buNone/>
              <a:defRPr sz="2400"/>
            </a:lvl9pPr>
          </a:lstStyle>
          <a:p>
            <a:pPr lvl="0"/>
            <a:r>
              <a:rPr lang="en-US" noProof="0" smtClean="0"/>
              <a:t>Drag picture to placeholder or click icon to add</a:t>
            </a:r>
            <a:endParaRPr lang="en-US" noProof="0" smtClean="0"/>
          </a:p>
        </p:txBody>
      </p:sp>
      <p:sp>
        <p:nvSpPr>
          <p:cNvPr id="4" name="Text Placeholder 3"/>
          <p:cNvSpPr>
            <a:spLocks noGrp="1"/>
          </p:cNvSpPr>
          <p:nvPr>
            <p:ph type="body" sz="half" idx="2"/>
          </p:nvPr>
        </p:nvSpPr>
        <p:spPr>
          <a:xfrm>
            <a:off x="2389718" y="5367338"/>
            <a:ext cx="7315200" cy="804862"/>
          </a:xfrm>
        </p:spPr>
        <p:txBody>
          <a:bodyPr/>
          <a:lstStyle>
            <a:lvl1pPr marL="0" indent="0">
              <a:buNone/>
              <a:defRPr sz="1600"/>
            </a:lvl1pPr>
            <a:lvl2pPr marL="544076" indent="0">
              <a:buNone/>
              <a:defRPr sz="1400"/>
            </a:lvl2pPr>
            <a:lvl3pPr marL="1088154" indent="0">
              <a:buNone/>
              <a:defRPr sz="1200"/>
            </a:lvl3pPr>
            <a:lvl4pPr marL="1632230" indent="0">
              <a:buNone/>
              <a:defRPr sz="1000"/>
            </a:lvl4pPr>
            <a:lvl5pPr marL="2176306" indent="0">
              <a:buNone/>
              <a:defRPr sz="1000"/>
            </a:lvl5pPr>
            <a:lvl6pPr marL="2720384" indent="0">
              <a:buNone/>
              <a:defRPr sz="1000"/>
            </a:lvl6pPr>
            <a:lvl7pPr marL="3264460" indent="0">
              <a:buNone/>
              <a:defRPr sz="1000"/>
            </a:lvl7pPr>
            <a:lvl8pPr marL="3808536" indent="0">
              <a:buNone/>
              <a:defRPr sz="1000"/>
            </a:lvl8pPr>
            <a:lvl9pPr marL="4352613" indent="0">
              <a:buNone/>
              <a:defRPr sz="10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2076287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4003772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85200" y="609600"/>
            <a:ext cx="25908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609600"/>
            <a:ext cx="75692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686172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9500"/>
            </a:lvl1pPr>
          </a:lstStyle>
          <a:p>
            <a:r>
              <a:rPr lang="en-US" smtClean="0"/>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800">
                <a:solidFill>
                  <a:schemeClr val="tx1">
                    <a:tint val="75000"/>
                  </a:schemeClr>
                </a:solidFill>
              </a:defRPr>
            </a:lvl1pPr>
            <a:lvl2pPr marL="544041" indent="0" algn="ctr">
              <a:buNone/>
              <a:defRPr>
                <a:solidFill>
                  <a:schemeClr val="tx1">
                    <a:tint val="75000"/>
                  </a:schemeClr>
                </a:solidFill>
              </a:defRPr>
            </a:lvl2pPr>
            <a:lvl3pPr marL="1088084" indent="0" algn="ctr">
              <a:buNone/>
              <a:defRPr>
                <a:solidFill>
                  <a:schemeClr val="tx1">
                    <a:tint val="75000"/>
                  </a:schemeClr>
                </a:solidFill>
              </a:defRPr>
            </a:lvl3pPr>
            <a:lvl4pPr marL="1632125" indent="0" algn="ctr">
              <a:buNone/>
              <a:defRPr>
                <a:solidFill>
                  <a:schemeClr val="tx1">
                    <a:tint val="75000"/>
                  </a:schemeClr>
                </a:solidFill>
              </a:defRPr>
            </a:lvl4pPr>
            <a:lvl5pPr marL="2176167" indent="0" algn="ctr">
              <a:buNone/>
              <a:defRPr>
                <a:solidFill>
                  <a:schemeClr val="tx1">
                    <a:tint val="75000"/>
                  </a:schemeClr>
                </a:solidFill>
              </a:defRPr>
            </a:lvl5pPr>
            <a:lvl6pPr marL="2720210" indent="0" algn="ctr">
              <a:buNone/>
              <a:defRPr>
                <a:solidFill>
                  <a:schemeClr val="tx1">
                    <a:tint val="75000"/>
                  </a:schemeClr>
                </a:solidFill>
              </a:defRPr>
            </a:lvl6pPr>
            <a:lvl7pPr marL="3264251" indent="0" algn="ctr">
              <a:buNone/>
              <a:defRPr>
                <a:solidFill>
                  <a:schemeClr val="tx1">
                    <a:tint val="75000"/>
                  </a:schemeClr>
                </a:solidFill>
              </a:defRPr>
            </a:lvl7pPr>
            <a:lvl8pPr marL="3808292" indent="0" algn="ctr">
              <a:buNone/>
              <a:defRPr>
                <a:solidFill>
                  <a:schemeClr val="tx1">
                    <a:tint val="75000"/>
                  </a:schemeClr>
                </a:solidFill>
              </a:defRPr>
            </a:lvl8pPr>
            <a:lvl9pPr marL="4352335"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9/13/18</a:t>
            </a:fld>
            <a:endParaRPr lang="en-US" dirty="0">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9" name="Footer Placeholder 8"/>
          <p:cNvSpPr>
            <a:spLocks noGrp="1"/>
          </p:cNvSpPr>
          <p:nvPr>
            <p:ph type="ftr" sz="quarter" idx="12"/>
          </p:nvPr>
        </p:nvSpPr>
        <p:spPr/>
        <p:txBody>
          <a:bodyPr/>
          <a:lstStyle/>
          <a:p>
            <a:r>
              <a:rPr lang="en-US" smtClean="0">
                <a:solidFill>
                  <a:prstClr val="black">
                    <a:lumMod val="65000"/>
                    <a:lumOff val="35000"/>
                  </a:prstClr>
                </a:solidFill>
              </a:rPr>
              <a:t>Footer Text</a:t>
            </a:r>
            <a:endParaRPr lang="en-US" dirty="0">
              <a:solidFill>
                <a:prstClr val="black">
                  <a:lumMod val="65000"/>
                  <a:lumOff val="35000"/>
                </a:prstClr>
              </a:solidFill>
            </a:endParaRPr>
          </a:p>
        </p:txBody>
      </p:sp>
    </p:spTree>
    <p:extLst>
      <p:ext uri="{BB962C8B-B14F-4D97-AF65-F5344CB8AC3E}">
        <p14:creationId xmlns:p14="http://schemas.microsoft.com/office/powerpoint/2010/main" val="1890090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5141371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1088084" rtl="0" eaLnBrk="1" latinLnBrk="0" hangingPunct="1">
              <a:lnSpc>
                <a:spcPct val="100000"/>
              </a:lnSpc>
              <a:spcBef>
                <a:spcPct val="0"/>
              </a:spcBef>
              <a:buNone/>
              <a:defRPr lang="en-US" sz="57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4068770"/>
            <a:ext cx="10363200" cy="1131887"/>
          </a:xfrm>
        </p:spPr>
        <p:txBody>
          <a:bodyPr anchor="t"/>
          <a:lstStyle>
            <a:lvl1pPr marL="0" indent="0" algn="ctr">
              <a:buNone/>
              <a:defRPr sz="2400">
                <a:solidFill>
                  <a:schemeClr val="tx1">
                    <a:tint val="75000"/>
                  </a:schemeClr>
                </a:solidFill>
              </a:defRPr>
            </a:lvl1pPr>
            <a:lvl2pPr marL="544041" indent="0">
              <a:buNone/>
              <a:defRPr sz="2200">
                <a:solidFill>
                  <a:schemeClr val="tx1">
                    <a:tint val="75000"/>
                  </a:schemeClr>
                </a:solidFill>
              </a:defRPr>
            </a:lvl2pPr>
            <a:lvl3pPr marL="1088084" indent="0">
              <a:buNone/>
              <a:defRPr sz="1900">
                <a:solidFill>
                  <a:schemeClr val="tx1">
                    <a:tint val="75000"/>
                  </a:schemeClr>
                </a:solidFill>
              </a:defRPr>
            </a:lvl3pPr>
            <a:lvl4pPr marL="1632125" indent="0">
              <a:buNone/>
              <a:defRPr sz="1600">
                <a:solidFill>
                  <a:schemeClr val="tx1">
                    <a:tint val="75000"/>
                  </a:schemeClr>
                </a:solidFill>
              </a:defRPr>
            </a:lvl4pPr>
            <a:lvl5pPr marL="2176167" indent="0">
              <a:buNone/>
              <a:defRPr sz="1600">
                <a:solidFill>
                  <a:schemeClr val="tx1">
                    <a:tint val="75000"/>
                  </a:schemeClr>
                </a:solidFill>
              </a:defRPr>
            </a:lvl5pPr>
            <a:lvl6pPr marL="2720210" indent="0">
              <a:buNone/>
              <a:defRPr sz="1600">
                <a:solidFill>
                  <a:schemeClr val="tx1">
                    <a:tint val="75000"/>
                  </a:schemeClr>
                </a:solidFill>
              </a:defRPr>
            </a:lvl6pPr>
            <a:lvl7pPr marL="3264251" indent="0">
              <a:buNone/>
              <a:defRPr sz="1600">
                <a:solidFill>
                  <a:schemeClr val="tx1">
                    <a:tint val="75000"/>
                  </a:schemeClr>
                </a:solidFill>
              </a:defRPr>
            </a:lvl7pPr>
            <a:lvl8pPr marL="3808292" indent="0">
              <a:buNone/>
              <a:defRPr sz="1600">
                <a:solidFill>
                  <a:schemeClr val="tx1">
                    <a:tint val="75000"/>
                  </a:schemeClr>
                </a:solidFill>
              </a:defRPr>
            </a:lvl8pPr>
            <a:lvl9pPr marL="4352335"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Oval 6"/>
          <p:cNvSpPr/>
          <p:nvPr/>
        </p:nvSpPr>
        <p:spPr>
          <a:xfrm>
            <a:off x="5994402"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808" tIns="54406" rIns="108808" bIns="54406" rtlCol="0" anchor="ctr"/>
          <a:lstStyle/>
          <a:p>
            <a:pPr algn="ctr" defTabSz="1088084"/>
            <a:endParaRPr lang="en-US" sz="2200">
              <a:solidFill>
                <a:prstClr val="white"/>
              </a:solidFill>
              <a:latin typeface="Palatino Linotype"/>
            </a:endParaRPr>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808" tIns="54406" rIns="108808" bIns="54406" rtlCol="0" anchor="ctr"/>
          <a:lstStyle/>
          <a:p>
            <a:pPr algn="ctr" defTabSz="1088084"/>
            <a:endParaRPr lang="en-US" sz="2200">
              <a:solidFill>
                <a:prstClr val="white"/>
              </a:solidFill>
              <a:latin typeface="Palatino Linotype"/>
            </a:endParaRPr>
          </a:p>
        </p:txBody>
      </p:sp>
      <p:sp>
        <p:nvSpPr>
          <p:cNvPr id="9" name="Oval 8"/>
          <p:cNvSpPr/>
          <p:nvPr/>
        </p:nvSpPr>
        <p:spPr>
          <a:xfrm>
            <a:off x="5728973"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808" tIns="54406" rIns="108808" bIns="54406" rtlCol="0" anchor="ctr"/>
          <a:lstStyle/>
          <a:p>
            <a:pPr algn="ctr" defTabSz="1088084"/>
            <a:endParaRPr lang="en-US" sz="2200">
              <a:solidFill>
                <a:prstClr val="white"/>
              </a:solidFill>
              <a:latin typeface="Palatino Linotype"/>
            </a:endParaRPr>
          </a:p>
        </p:txBody>
      </p:sp>
    </p:spTree>
    <p:extLst>
      <p:ext uri="{BB962C8B-B14F-4D97-AF65-F5344CB8AC3E}">
        <p14:creationId xmlns:p14="http://schemas.microsoft.com/office/powerpoint/2010/main" val="15798466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6197600" y="1600207"/>
            <a:ext cx="5384800" cy="4525963"/>
          </a:xfrm>
        </p:spPr>
        <p:txBody>
          <a:bodyPr/>
          <a:lstStyle>
            <a:lvl1pPr>
              <a:defRPr sz="2800"/>
            </a:lvl1pPr>
            <a:lvl2pPr>
              <a:defRPr sz="19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Content Placeholder 8"/>
          <p:cNvSpPr>
            <a:spLocks noGrp="1"/>
          </p:cNvSpPr>
          <p:nvPr>
            <p:ph sz="quarter" idx="13"/>
          </p:nvPr>
        </p:nvSpPr>
        <p:spPr>
          <a:xfrm>
            <a:off x="487680" y="1600200"/>
            <a:ext cx="5388864"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0740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smtClean="0">
                <a:uFillTx/>
              </a:rPr>
              <a:t>Click to edit Master title style</a:t>
            </a:r>
            <a:endParaRPr lang="en-US" dirty="0">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9/13/18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600200"/>
            <a:ext cx="5386918" cy="609600"/>
          </a:xfrm>
        </p:spPr>
        <p:txBody>
          <a:bodyPr anchor="b">
            <a:noAutofit/>
          </a:bodyPr>
          <a:lstStyle>
            <a:lvl1pPr marL="0" indent="0" algn="ctr">
              <a:buNone/>
              <a:defRPr sz="2800" b="0"/>
            </a:lvl1pPr>
            <a:lvl2pPr marL="544041" indent="0">
              <a:buNone/>
              <a:defRPr sz="2400" b="1"/>
            </a:lvl2pPr>
            <a:lvl3pPr marL="1088084" indent="0">
              <a:buNone/>
              <a:defRPr sz="2200" b="1"/>
            </a:lvl3pPr>
            <a:lvl4pPr marL="1632125" indent="0">
              <a:buNone/>
              <a:defRPr sz="1900" b="1"/>
            </a:lvl4pPr>
            <a:lvl5pPr marL="2176167" indent="0">
              <a:buNone/>
              <a:defRPr sz="1900" b="1"/>
            </a:lvl5pPr>
            <a:lvl6pPr marL="2720210" indent="0">
              <a:buNone/>
              <a:defRPr sz="1900" b="1"/>
            </a:lvl6pPr>
            <a:lvl7pPr marL="3264251" indent="0">
              <a:buNone/>
              <a:defRPr sz="1900" b="1"/>
            </a:lvl7pPr>
            <a:lvl8pPr marL="3808292" indent="0">
              <a:buNone/>
              <a:defRPr sz="1900" b="1"/>
            </a:lvl8pPr>
            <a:lvl9pPr marL="4352335" indent="0">
              <a:buNone/>
              <a:defRPr sz="1900" b="1"/>
            </a:lvl9pPr>
          </a:lstStyle>
          <a:p>
            <a:pPr lvl="0"/>
            <a:r>
              <a:rPr lang="en-US" smtClean="0"/>
              <a:t>Click to edit Master text styles</a:t>
            </a:r>
          </a:p>
        </p:txBody>
      </p:sp>
      <p:sp>
        <p:nvSpPr>
          <p:cNvPr id="5" name="Text Placeholder 4"/>
          <p:cNvSpPr>
            <a:spLocks noGrp="1"/>
          </p:cNvSpPr>
          <p:nvPr>
            <p:ph type="body" sz="quarter" idx="3"/>
          </p:nvPr>
        </p:nvSpPr>
        <p:spPr>
          <a:xfrm>
            <a:off x="6197601" y="1600200"/>
            <a:ext cx="5389034" cy="609600"/>
          </a:xfrm>
        </p:spPr>
        <p:txBody>
          <a:bodyPr anchor="b">
            <a:noAutofit/>
          </a:bodyPr>
          <a:lstStyle>
            <a:lvl1pPr marL="0" indent="0" algn="ctr">
              <a:buNone/>
              <a:defRPr sz="2800" b="0"/>
            </a:lvl1pPr>
            <a:lvl2pPr marL="544041" indent="0">
              <a:buNone/>
              <a:defRPr sz="2400" b="1"/>
            </a:lvl2pPr>
            <a:lvl3pPr marL="1088084" indent="0">
              <a:buNone/>
              <a:defRPr sz="2200" b="1"/>
            </a:lvl3pPr>
            <a:lvl4pPr marL="1632125" indent="0">
              <a:buNone/>
              <a:defRPr sz="1900" b="1"/>
            </a:lvl4pPr>
            <a:lvl5pPr marL="2176167" indent="0">
              <a:buNone/>
              <a:defRPr sz="1900" b="1"/>
            </a:lvl5pPr>
            <a:lvl6pPr marL="2720210" indent="0">
              <a:buNone/>
              <a:defRPr sz="1900" b="1"/>
            </a:lvl6pPr>
            <a:lvl7pPr marL="3264251" indent="0">
              <a:buNone/>
              <a:defRPr sz="1900" b="1"/>
            </a:lvl7pPr>
            <a:lvl8pPr marL="3808292" indent="0">
              <a:buNone/>
              <a:defRPr sz="1900" b="1"/>
            </a:lvl8pPr>
            <a:lvl9pPr marL="4352335" indent="0">
              <a:buNone/>
              <a:defRPr sz="19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1" name="Content Placeholder 10"/>
          <p:cNvSpPr>
            <a:spLocks noGrp="1"/>
          </p:cNvSpPr>
          <p:nvPr>
            <p:ph sz="quarter" idx="13"/>
          </p:nvPr>
        </p:nvSpPr>
        <p:spPr>
          <a:xfrm>
            <a:off x="609600" y="2212848"/>
            <a:ext cx="5388864"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30112" y="2212855"/>
            <a:ext cx="5388864"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70781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0900480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2318292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33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800"/>
            </a:lvl1pPr>
            <a:lvl2pPr>
              <a:defRPr sz="3300"/>
            </a:lvl2pPr>
            <a:lvl3pPr>
              <a:defRPr sz="28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876117" y="2438407"/>
            <a:ext cx="4011084" cy="3687763"/>
          </a:xfrm>
        </p:spPr>
        <p:txBody>
          <a:bodyPr>
            <a:normAutofit/>
          </a:bodyPr>
          <a:lstStyle>
            <a:lvl1pPr marL="0" indent="0" algn="ctr">
              <a:lnSpc>
                <a:spcPct val="125000"/>
              </a:lnSpc>
              <a:buNone/>
              <a:defRPr sz="1900"/>
            </a:lvl1pPr>
            <a:lvl2pPr marL="544041" indent="0">
              <a:buNone/>
              <a:defRPr sz="1400"/>
            </a:lvl2pPr>
            <a:lvl3pPr marL="1088084" indent="0">
              <a:buNone/>
              <a:defRPr sz="1200"/>
            </a:lvl3pPr>
            <a:lvl4pPr marL="1632125" indent="0">
              <a:buNone/>
              <a:defRPr sz="1000"/>
            </a:lvl4pPr>
            <a:lvl5pPr marL="2176167" indent="0">
              <a:buNone/>
              <a:defRPr sz="1000"/>
            </a:lvl5pPr>
            <a:lvl6pPr marL="2720210" indent="0">
              <a:buNone/>
              <a:defRPr sz="1000"/>
            </a:lvl6pPr>
            <a:lvl7pPr marL="3264251" indent="0">
              <a:buNone/>
              <a:defRPr sz="1000"/>
            </a:lvl7pPr>
            <a:lvl8pPr marL="3808292" indent="0">
              <a:buNone/>
              <a:defRPr sz="1000"/>
            </a:lvl8pPr>
            <a:lvl9pPr marL="435233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2194527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3300" b="0"/>
            </a:lvl1pPr>
          </a:lstStyle>
          <a:p>
            <a:r>
              <a:rPr lang="en-US" smtClean="0"/>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800"/>
            </a:lvl1pPr>
            <a:lvl2pPr marL="544041" indent="0">
              <a:buNone/>
              <a:defRPr sz="3300"/>
            </a:lvl2pPr>
            <a:lvl3pPr marL="1088084" indent="0">
              <a:buNone/>
              <a:defRPr sz="2800"/>
            </a:lvl3pPr>
            <a:lvl4pPr marL="1632125" indent="0">
              <a:buNone/>
              <a:defRPr sz="2400"/>
            </a:lvl4pPr>
            <a:lvl5pPr marL="2176167" indent="0">
              <a:buNone/>
              <a:defRPr sz="2400"/>
            </a:lvl5pPr>
            <a:lvl6pPr marL="2720210" indent="0">
              <a:buNone/>
              <a:defRPr sz="2400"/>
            </a:lvl6pPr>
            <a:lvl7pPr marL="3264251" indent="0">
              <a:buNone/>
              <a:defRPr sz="2400"/>
            </a:lvl7pPr>
            <a:lvl8pPr marL="3808292" indent="0">
              <a:buNone/>
              <a:defRPr sz="2400"/>
            </a:lvl8pPr>
            <a:lvl9pPr marL="4352335" indent="0">
              <a:buNone/>
              <a:defRPr sz="2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900"/>
            </a:lvl1pPr>
            <a:lvl2pPr marL="544041" indent="0">
              <a:buNone/>
              <a:defRPr sz="1400"/>
            </a:lvl2pPr>
            <a:lvl3pPr marL="1088084" indent="0">
              <a:buNone/>
              <a:defRPr sz="1200"/>
            </a:lvl3pPr>
            <a:lvl4pPr marL="1632125" indent="0">
              <a:buNone/>
              <a:defRPr sz="1000"/>
            </a:lvl4pPr>
            <a:lvl5pPr marL="2176167" indent="0">
              <a:buNone/>
              <a:defRPr sz="1000"/>
            </a:lvl5pPr>
            <a:lvl6pPr marL="2720210" indent="0">
              <a:buNone/>
              <a:defRPr sz="1000"/>
            </a:lvl6pPr>
            <a:lvl7pPr marL="3264251" indent="0">
              <a:buNone/>
              <a:defRPr sz="1000"/>
            </a:lvl7pPr>
            <a:lvl8pPr marL="3808292" indent="0">
              <a:buNone/>
              <a:defRPr sz="1000"/>
            </a:lvl8pPr>
            <a:lvl9pPr marL="435233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8601143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7710205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1722779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1560623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16066688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22454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smtClean="0">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8350188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EDB6FC-AD6B-D04B-9886-FBA5C0D2176A}" type="datetimeFigureOut">
              <a:rPr lang="en-US" smtClean="0"/>
              <a:t>9/13/18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596963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EDB6FC-AD6B-D04B-9886-FBA5C0D2176A}" type="datetimeFigureOut">
              <a:rPr lang="en-US" smtClean="0"/>
              <a:t>9/13/18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6140309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9/13/18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7637961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6231654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7733219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5302504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345318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Tree>
    <p:extLst>
      <p:ext uri="{BB962C8B-B14F-4D97-AF65-F5344CB8AC3E}">
        <p14:creationId xmlns:p14="http://schemas.microsoft.com/office/powerpoint/2010/main" val="188635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smtClean="0">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9/13/18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theme" Target="../theme/theme2.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3.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theme" Target="../theme/theme4.xml"/><Relationship Id="rId1" Type="http://schemas.openxmlformats.org/officeDocument/2006/relationships/slideLayout" Target="../slideLayouts/slideLayout45.xml"/><Relationship Id="rId2"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theme" Target="../theme/theme5.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 Id="rId1" Type="http://schemas.openxmlformats.org/officeDocument/2006/relationships/slideLayout" Target="../slideLayouts/slideLayout50.xml"/><Relationship Id="rId2"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theme" Target="../theme/theme6.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6.xml"/><Relationship Id="rId12" Type="http://schemas.openxmlformats.org/officeDocument/2006/relationships/theme" Target="../theme/theme7.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9" Type="http://schemas.openxmlformats.org/officeDocument/2006/relationships/slideLayout" Target="../slideLayouts/slideLayout74.xml"/><Relationship Id="rId10"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theme" Target="../theme/theme8.xml"/><Relationship Id="rId14" Type="http://schemas.openxmlformats.org/officeDocument/2006/relationships/image" Target="../media/image6.png"/><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9" Type="http://schemas.openxmlformats.org/officeDocument/2006/relationships/slideLayout" Target="../slideLayouts/slideLayout85.xml"/><Relationship Id="rId10"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smtClean="0">
                <a:uFillTx/>
              </a:rPr>
              <a:t>Click to edit Master title style</a:t>
            </a:r>
            <a:endParaRPr lang="en-US" dirty="0">
              <a:uFillTx/>
            </a:endParaRP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9/13/18</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2988247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timing>
    <p:tnLst>
      <p:par>
        <p:cTn xmlns:p14="http://schemas.microsoft.com/office/powerpoint/2010/main" id="1" dur="indefinite" restart="never" nodeType="tmRoot"/>
      </p:par>
    </p:tnLst>
  </p:timing>
  <p:txStyles>
    <p:titleStyle>
      <a:lvl1pPr algn="l" defTabSz="914377" rtl="0" eaLnBrk="1" latinLnBrk="0" hangingPunct="1">
        <a:lnSpc>
          <a:spcPct val="90000"/>
        </a:lnSpc>
        <a:spcBef>
          <a:spcPct val="0"/>
        </a:spcBef>
        <a:buNone/>
        <a:defRPr sz="4400" b="0" i="0" kern="1200">
          <a:solidFill>
            <a:schemeClr val="tx1"/>
          </a:solidFill>
          <a:uFillTx/>
          <a:latin typeface="Helvetica Neue Regular" charset="0"/>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Helvetica Neue Regular" charset="0"/>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Helvetica Neue Regular" charset="0"/>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Helvetica Neue Regular" charset="0"/>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Helvetica Neue Regular" charset="0"/>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Helvetica Neue Regular"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108721" tIns="54361" rIns="108721" bIns="5436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20"/>
            <a:ext cx="10972800" cy="4525963"/>
          </a:xfrm>
          <a:prstGeom prst="rect">
            <a:avLst/>
          </a:prstGeom>
        </p:spPr>
        <p:txBody>
          <a:bodyPr vert="horz" lIns="108721" tIns="54361" rIns="108721" bIns="5436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60"/>
            <a:ext cx="2844800" cy="365126"/>
          </a:xfrm>
          <a:prstGeom prst="rect">
            <a:avLst/>
          </a:prstGeom>
        </p:spPr>
        <p:txBody>
          <a:bodyPr vert="horz" lIns="108721" tIns="54361" rIns="108721" bIns="54361" rtlCol="0" anchor="ctr"/>
          <a:lstStyle>
            <a:lvl1pPr algn="l">
              <a:defRPr sz="1400">
                <a:solidFill>
                  <a:schemeClr val="tx1">
                    <a:tint val="75000"/>
                  </a:schemeClr>
                </a:solidFill>
              </a:defRPr>
            </a:lvl1pPr>
          </a:lstStyle>
          <a:p>
            <a:fld id="{CBEDB6FC-AD6B-D04B-9886-FBA5C0D2176A}" type="datetimeFigureOut">
              <a:rPr lang="en-US" smtClean="0"/>
              <a:pPr/>
              <a:t>9/13/18</a:t>
            </a:fld>
            <a:endParaRPr lang="en-US" dirty="0"/>
          </a:p>
        </p:txBody>
      </p:sp>
      <p:sp>
        <p:nvSpPr>
          <p:cNvPr id="5" name="Footer Placeholder 4"/>
          <p:cNvSpPr>
            <a:spLocks noGrp="1"/>
          </p:cNvSpPr>
          <p:nvPr>
            <p:ph type="ftr" sz="quarter" idx="3"/>
          </p:nvPr>
        </p:nvSpPr>
        <p:spPr>
          <a:xfrm>
            <a:off x="4165600" y="6356360"/>
            <a:ext cx="3860800" cy="365126"/>
          </a:xfrm>
          <a:prstGeom prst="rect">
            <a:avLst/>
          </a:prstGeom>
        </p:spPr>
        <p:txBody>
          <a:bodyPr vert="horz" lIns="108721" tIns="54361" rIns="108721" bIns="54361" rtlCol="0" anchor="ctr"/>
          <a:lstStyle>
            <a:lvl1pPr algn="ctr">
              <a:defRPr sz="1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60"/>
            <a:ext cx="2844800" cy="365126"/>
          </a:xfrm>
          <a:prstGeom prst="rect">
            <a:avLst/>
          </a:prstGeom>
        </p:spPr>
        <p:txBody>
          <a:bodyPr vert="horz" lIns="108721" tIns="54361" rIns="108721" bIns="54361" rtlCol="0" anchor="ctr"/>
          <a:lstStyle>
            <a:lvl1pPr algn="r">
              <a:defRPr sz="1400">
                <a:solidFill>
                  <a:schemeClr val="tx1">
                    <a:tint val="75000"/>
                  </a:schemeClr>
                </a:solidFill>
              </a:defRPr>
            </a:lvl1pPr>
          </a:lstStyle>
          <a:p>
            <a:fld id="{4A0C7E77-65BD-CE4E-8599-E46F6A811671}" type="slidenum">
              <a:rPr lang="en-US" smtClean="0"/>
              <a:pPr/>
              <a:t>‹#›</a:t>
            </a:fld>
            <a:endParaRPr lang="en-US" dirty="0"/>
          </a:p>
        </p:txBody>
      </p:sp>
    </p:spTree>
    <p:extLst>
      <p:ext uri="{BB962C8B-B14F-4D97-AF65-F5344CB8AC3E}">
        <p14:creationId xmlns:p14="http://schemas.microsoft.com/office/powerpoint/2010/main" val="236460741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ctr" defTabSz="543604" rtl="0" eaLnBrk="1" latinLnBrk="0" hangingPunct="1">
        <a:spcBef>
          <a:spcPct val="0"/>
        </a:spcBef>
        <a:buNone/>
        <a:defRPr sz="5200" kern="1200">
          <a:solidFill>
            <a:schemeClr val="tx1"/>
          </a:solidFill>
          <a:latin typeface="+mj-lt"/>
          <a:ea typeface="+mj-ea"/>
          <a:cs typeface="+mj-cs"/>
        </a:defRPr>
      </a:lvl1pPr>
    </p:titleStyle>
    <p:bodyStyle>
      <a:lvl1pPr marL="407702" indent="-407702" algn="l" defTabSz="543604" rtl="0" eaLnBrk="1" latinLnBrk="0" hangingPunct="1">
        <a:spcBef>
          <a:spcPct val="20000"/>
        </a:spcBef>
        <a:buFont typeface="Arial"/>
        <a:buChar char="•"/>
        <a:defRPr sz="3900" kern="1200">
          <a:solidFill>
            <a:schemeClr val="tx1"/>
          </a:solidFill>
          <a:latin typeface="+mn-lt"/>
          <a:ea typeface="+mn-ea"/>
          <a:cs typeface="+mn-cs"/>
        </a:defRPr>
      </a:lvl1pPr>
      <a:lvl2pPr marL="883350" indent="-339751" algn="l" defTabSz="543604" rtl="0" eaLnBrk="1" latinLnBrk="0" hangingPunct="1">
        <a:spcBef>
          <a:spcPct val="20000"/>
        </a:spcBef>
        <a:buFont typeface="Arial"/>
        <a:buChar char="–"/>
        <a:defRPr sz="3300" kern="1200">
          <a:solidFill>
            <a:schemeClr val="tx1"/>
          </a:solidFill>
          <a:latin typeface="+mn-lt"/>
          <a:ea typeface="+mn-ea"/>
          <a:cs typeface="+mn-cs"/>
        </a:defRPr>
      </a:lvl2pPr>
      <a:lvl3pPr marL="1358999" indent="-271801" algn="l" defTabSz="543604" rtl="0" eaLnBrk="1" latinLnBrk="0" hangingPunct="1">
        <a:spcBef>
          <a:spcPct val="20000"/>
        </a:spcBef>
        <a:buFont typeface="Arial"/>
        <a:buChar char="•"/>
        <a:defRPr sz="2800" kern="1200">
          <a:solidFill>
            <a:schemeClr val="tx1"/>
          </a:solidFill>
          <a:latin typeface="+mn-lt"/>
          <a:ea typeface="+mn-ea"/>
          <a:cs typeface="+mn-cs"/>
        </a:defRPr>
      </a:lvl3pPr>
      <a:lvl4pPr marL="1902598" indent="-271801" algn="l" defTabSz="543604" rtl="0" eaLnBrk="1" latinLnBrk="0" hangingPunct="1">
        <a:spcBef>
          <a:spcPct val="20000"/>
        </a:spcBef>
        <a:buFont typeface="Arial"/>
        <a:buChar char="–"/>
        <a:defRPr sz="2400" kern="1200">
          <a:solidFill>
            <a:schemeClr val="tx1"/>
          </a:solidFill>
          <a:latin typeface="+mn-lt"/>
          <a:ea typeface="+mn-ea"/>
          <a:cs typeface="+mn-cs"/>
        </a:defRPr>
      </a:lvl4pPr>
      <a:lvl5pPr marL="2446192" indent="-271801" algn="l" defTabSz="543604" rtl="0" eaLnBrk="1" latinLnBrk="0" hangingPunct="1">
        <a:spcBef>
          <a:spcPct val="20000"/>
        </a:spcBef>
        <a:buFont typeface="Arial"/>
        <a:buChar char="»"/>
        <a:defRPr sz="2400" kern="1200">
          <a:solidFill>
            <a:schemeClr val="tx1"/>
          </a:solidFill>
          <a:latin typeface="+mn-lt"/>
          <a:ea typeface="+mn-ea"/>
          <a:cs typeface="+mn-cs"/>
        </a:defRPr>
      </a:lvl5pPr>
      <a:lvl6pPr marL="2989796" indent="-271801" algn="l" defTabSz="543604" rtl="0" eaLnBrk="1" latinLnBrk="0" hangingPunct="1">
        <a:spcBef>
          <a:spcPct val="20000"/>
        </a:spcBef>
        <a:buFont typeface="Arial"/>
        <a:buChar char="•"/>
        <a:defRPr sz="2400" kern="1200">
          <a:solidFill>
            <a:schemeClr val="tx1"/>
          </a:solidFill>
          <a:latin typeface="+mn-lt"/>
          <a:ea typeface="+mn-ea"/>
          <a:cs typeface="+mn-cs"/>
        </a:defRPr>
      </a:lvl6pPr>
      <a:lvl7pPr marL="3533398" indent="-271801" algn="l" defTabSz="543604" rtl="0" eaLnBrk="1" latinLnBrk="0" hangingPunct="1">
        <a:spcBef>
          <a:spcPct val="20000"/>
        </a:spcBef>
        <a:buFont typeface="Arial"/>
        <a:buChar char="•"/>
        <a:defRPr sz="2400" kern="1200">
          <a:solidFill>
            <a:schemeClr val="tx1"/>
          </a:solidFill>
          <a:latin typeface="+mn-lt"/>
          <a:ea typeface="+mn-ea"/>
          <a:cs typeface="+mn-cs"/>
        </a:defRPr>
      </a:lvl7pPr>
      <a:lvl8pPr marL="4076996" indent="-271801" algn="l" defTabSz="543604" rtl="0" eaLnBrk="1" latinLnBrk="0" hangingPunct="1">
        <a:spcBef>
          <a:spcPct val="20000"/>
        </a:spcBef>
        <a:buFont typeface="Arial"/>
        <a:buChar char="•"/>
        <a:defRPr sz="2400" kern="1200">
          <a:solidFill>
            <a:schemeClr val="tx1"/>
          </a:solidFill>
          <a:latin typeface="+mn-lt"/>
          <a:ea typeface="+mn-ea"/>
          <a:cs typeface="+mn-cs"/>
        </a:defRPr>
      </a:lvl8pPr>
      <a:lvl9pPr marL="4620593" indent="-271801" algn="l" defTabSz="543604"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3604" rtl="0" eaLnBrk="1" latinLnBrk="0" hangingPunct="1">
        <a:defRPr sz="2200" kern="1200">
          <a:solidFill>
            <a:schemeClr val="tx1"/>
          </a:solidFill>
          <a:latin typeface="+mn-lt"/>
          <a:ea typeface="+mn-ea"/>
          <a:cs typeface="+mn-cs"/>
        </a:defRPr>
      </a:lvl1pPr>
      <a:lvl2pPr marL="543604" algn="l" defTabSz="543604" rtl="0" eaLnBrk="1" latinLnBrk="0" hangingPunct="1">
        <a:defRPr sz="2200" kern="1200">
          <a:solidFill>
            <a:schemeClr val="tx1"/>
          </a:solidFill>
          <a:latin typeface="+mn-lt"/>
          <a:ea typeface="+mn-ea"/>
          <a:cs typeface="+mn-cs"/>
        </a:defRPr>
      </a:lvl2pPr>
      <a:lvl3pPr marL="1087198" algn="l" defTabSz="543604" rtl="0" eaLnBrk="1" latinLnBrk="0" hangingPunct="1">
        <a:defRPr sz="2200" kern="1200">
          <a:solidFill>
            <a:schemeClr val="tx1"/>
          </a:solidFill>
          <a:latin typeface="+mn-lt"/>
          <a:ea typeface="+mn-ea"/>
          <a:cs typeface="+mn-cs"/>
        </a:defRPr>
      </a:lvl3pPr>
      <a:lvl4pPr marL="1630800" algn="l" defTabSz="543604" rtl="0" eaLnBrk="1" latinLnBrk="0" hangingPunct="1">
        <a:defRPr sz="2200" kern="1200">
          <a:solidFill>
            <a:schemeClr val="tx1"/>
          </a:solidFill>
          <a:latin typeface="+mn-lt"/>
          <a:ea typeface="+mn-ea"/>
          <a:cs typeface="+mn-cs"/>
        </a:defRPr>
      </a:lvl4pPr>
      <a:lvl5pPr marL="2174397" algn="l" defTabSz="543604" rtl="0" eaLnBrk="1" latinLnBrk="0" hangingPunct="1">
        <a:defRPr sz="2200" kern="1200">
          <a:solidFill>
            <a:schemeClr val="tx1"/>
          </a:solidFill>
          <a:latin typeface="+mn-lt"/>
          <a:ea typeface="+mn-ea"/>
          <a:cs typeface="+mn-cs"/>
        </a:defRPr>
      </a:lvl5pPr>
      <a:lvl6pPr marL="2717997" algn="l" defTabSz="543604" rtl="0" eaLnBrk="1" latinLnBrk="0" hangingPunct="1">
        <a:defRPr sz="2200" kern="1200">
          <a:solidFill>
            <a:schemeClr val="tx1"/>
          </a:solidFill>
          <a:latin typeface="+mn-lt"/>
          <a:ea typeface="+mn-ea"/>
          <a:cs typeface="+mn-cs"/>
        </a:defRPr>
      </a:lvl6pPr>
      <a:lvl7pPr marL="3261596" algn="l" defTabSz="543604" rtl="0" eaLnBrk="1" latinLnBrk="0" hangingPunct="1">
        <a:defRPr sz="2200" kern="1200">
          <a:solidFill>
            <a:schemeClr val="tx1"/>
          </a:solidFill>
          <a:latin typeface="+mn-lt"/>
          <a:ea typeface="+mn-ea"/>
          <a:cs typeface="+mn-cs"/>
        </a:defRPr>
      </a:lvl7pPr>
      <a:lvl8pPr marL="3805197" algn="l" defTabSz="543604" rtl="0" eaLnBrk="1" latinLnBrk="0" hangingPunct="1">
        <a:defRPr sz="2200" kern="1200">
          <a:solidFill>
            <a:schemeClr val="tx1"/>
          </a:solidFill>
          <a:latin typeface="+mn-lt"/>
          <a:ea typeface="+mn-ea"/>
          <a:cs typeface="+mn-cs"/>
        </a:defRPr>
      </a:lvl8pPr>
      <a:lvl9pPr marL="4348795" algn="l" defTabSz="543604"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108752" tIns="54374" rIns="108752" bIns="5437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8"/>
            <a:ext cx="10972800" cy="4525963"/>
          </a:xfrm>
          <a:prstGeom prst="rect">
            <a:avLst/>
          </a:prstGeom>
        </p:spPr>
        <p:txBody>
          <a:bodyPr vert="horz" lIns="108752" tIns="54374" rIns="108752" bIns="5437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108752" tIns="54374" rIns="108752" bIns="54374" rtlCol="0" anchor="ctr"/>
          <a:lstStyle>
            <a:lvl1pPr algn="l">
              <a:defRPr sz="1400">
                <a:solidFill>
                  <a:schemeClr val="tx1">
                    <a:tint val="75000"/>
                  </a:schemeClr>
                </a:solidFill>
              </a:defRPr>
            </a:lvl1pPr>
          </a:lstStyle>
          <a:p>
            <a:pPr defTabSz="487970"/>
            <a:fld id="{1D8BD707-D9CF-40AE-B4C6-C98DA3205C09}" type="datetimeFigureOut">
              <a:rPr lang="en-US" smtClean="0">
                <a:solidFill>
                  <a:prstClr val="black">
                    <a:tint val="75000"/>
                  </a:prstClr>
                </a:solidFill>
                <a:latin typeface="Calibri"/>
              </a:rPr>
              <a:pPr defTabSz="487970"/>
              <a:t>9/13/18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108752" tIns="54374" rIns="108752" bIns="54374" rtlCol="0" anchor="ctr"/>
          <a:lstStyle>
            <a:lvl1pPr algn="ctr">
              <a:defRPr sz="1400">
                <a:solidFill>
                  <a:schemeClr val="tx1">
                    <a:tint val="75000"/>
                  </a:schemeClr>
                </a:solidFill>
              </a:defRPr>
            </a:lvl1pPr>
          </a:lstStyle>
          <a:p>
            <a:pPr marL="13555" defTabSz="487970">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5" defTabSz="487970"/>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108752" tIns="54374" rIns="108752" bIns="54374" rtlCol="0" anchor="ctr"/>
          <a:lstStyle>
            <a:lvl1pPr algn="r">
              <a:defRPr sz="1400">
                <a:solidFill>
                  <a:schemeClr val="tx1">
                    <a:tint val="75000"/>
                  </a:schemeClr>
                </a:solidFill>
              </a:defRPr>
            </a:lvl1pPr>
          </a:lstStyle>
          <a:p>
            <a:pPr marL="130123" defTabSz="487970">
              <a:spcBef>
                <a:spcPts val="107"/>
              </a:spcBef>
            </a:pPr>
            <a:fld id="{81D60167-4931-47E6-BA6A-407CBD079E47}" type="slidenum">
              <a:rPr lang="uk-UA" smtClean="0">
                <a:solidFill>
                  <a:prstClr val="black">
                    <a:tint val="75000"/>
                  </a:prstClr>
                </a:solidFill>
                <a:latin typeface="Calibri"/>
              </a:rPr>
              <a:pPr marL="130123" defTabSz="487970">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1325380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543760" rtl="0" eaLnBrk="1" latinLnBrk="0" hangingPunct="1">
        <a:spcBef>
          <a:spcPct val="0"/>
        </a:spcBef>
        <a:buNone/>
        <a:defRPr sz="5200" kern="1200">
          <a:solidFill>
            <a:schemeClr val="tx1"/>
          </a:solidFill>
          <a:latin typeface="+mj-lt"/>
          <a:ea typeface="+mj-ea"/>
          <a:cs typeface="+mj-cs"/>
        </a:defRPr>
      </a:lvl1pPr>
    </p:titleStyle>
    <p:bodyStyle>
      <a:lvl1pPr marL="407820" indent="-407820" algn="l" defTabSz="543760" rtl="0" eaLnBrk="1" latinLnBrk="0" hangingPunct="1">
        <a:spcBef>
          <a:spcPct val="20000"/>
        </a:spcBef>
        <a:buFont typeface="Arial"/>
        <a:buChar char="•"/>
        <a:defRPr sz="3900" kern="1200">
          <a:solidFill>
            <a:schemeClr val="tx1"/>
          </a:solidFill>
          <a:latin typeface="+mn-lt"/>
          <a:ea typeface="+mn-ea"/>
          <a:cs typeface="+mn-cs"/>
        </a:defRPr>
      </a:lvl1pPr>
      <a:lvl2pPr marL="883609" indent="-339848" algn="l" defTabSz="543760" rtl="0" eaLnBrk="1" latinLnBrk="0" hangingPunct="1">
        <a:spcBef>
          <a:spcPct val="20000"/>
        </a:spcBef>
        <a:buFont typeface="Arial"/>
        <a:buChar char="–"/>
        <a:defRPr sz="3300" kern="1200">
          <a:solidFill>
            <a:schemeClr val="tx1"/>
          </a:solidFill>
          <a:latin typeface="+mn-lt"/>
          <a:ea typeface="+mn-ea"/>
          <a:cs typeface="+mn-cs"/>
        </a:defRPr>
      </a:lvl2pPr>
      <a:lvl3pPr marL="1359401" indent="-271880" algn="l" defTabSz="543760" rtl="0" eaLnBrk="1" latinLnBrk="0" hangingPunct="1">
        <a:spcBef>
          <a:spcPct val="20000"/>
        </a:spcBef>
        <a:buFont typeface="Arial"/>
        <a:buChar char="•"/>
        <a:defRPr sz="2900" kern="1200">
          <a:solidFill>
            <a:schemeClr val="tx1"/>
          </a:solidFill>
          <a:latin typeface="+mn-lt"/>
          <a:ea typeface="+mn-ea"/>
          <a:cs typeface="+mn-cs"/>
        </a:defRPr>
      </a:lvl3pPr>
      <a:lvl4pPr marL="1903159" indent="-271880" algn="l" defTabSz="543760" rtl="0" eaLnBrk="1" latinLnBrk="0" hangingPunct="1">
        <a:spcBef>
          <a:spcPct val="20000"/>
        </a:spcBef>
        <a:buFont typeface="Arial"/>
        <a:buChar char="–"/>
        <a:defRPr sz="2400" kern="1200">
          <a:solidFill>
            <a:schemeClr val="tx1"/>
          </a:solidFill>
          <a:latin typeface="+mn-lt"/>
          <a:ea typeface="+mn-ea"/>
          <a:cs typeface="+mn-cs"/>
        </a:defRPr>
      </a:lvl4pPr>
      <a:lvl5pPr marL="2446919" indent="-271880" algn="l" defTabSz="543760" rtl="0" eaLnBrk="1" latinLnBrk="0" hangingPunct="1">
        <a:spcBef>
          <a:spcPct val="20000"/>
        </a:spcBef>
        <a:buFont typeface="Arial"/>
        <a:buChar char="»"/>
        <a:defRPr sz="2400" kern="1200">
          <a:solidFill>
            <a:schemeClr val="tx1"/>
          </a:solidFill>
          <a:latin typeface="+mn-lt"/>
          <a:ea typeface="+mn-ea"/>
          <a:cs typeface="+mn-cs"/>
        </a:defRPr>
      </a:lvl5pPr>
      <a:lvl6pPr marL="2990678" indent="-271880" algn="l" defTabSz="543760" rtl="0" eaLnBrk="1" latinLnBrk="0" hangingPunct="1">
        <a:spcBef>
          <a:spcPct val="20000"/>
        </a:spcBef>
        <a:buFont typeface="Arial"/>
        <a:buChar char="•"/>
        <a:defRPr sz="2400" kern="1200">
          <a:solidFill>
            <a:schemeClr val="tx1"/>
          </a:solidFill>
          <a:latin typeface="+mn-lt"/>
          <a:ea typeface="+mn-ea"/>
          <a:cs typeface="+mn-cs"/>
        </a:defRPr>
      </a:lvl6pPr>
      <a:lvl7pPr marL="3534440" indent="-271880" algn="l" defTabSz="543760" rtl="0" eaLnBrk="1" latinLnBrk="0" hangingPunct="1">
        <a:spcBef>
          <a:spcPct val="20000"/>
        </a:spcBef>
        <a:buFont typeface="Arial"/>
        <a:buChar char="•"/>
        <a:defRPr sz="2400" kern="1200">
          <a:solidFill>
            <a:schemeClr val="tx1"/>
          </a:solidFill>
          <a:latin typeface="+mn-lt"/>
          <a:ea typeface="+mn-ea"/>
          <a:cs typeface="+mn-cs"/>
        </a:defRPr>
      </a:lvl7pPr>
      <a:lvl8pPr marL="4078200" indent="-271880" algn="l" defTabSz="543760" rtl="0" eaLnBrk="1" latinLnBrk="0" hangingPunct="1">
        <a:spcBef>
          <a:spcPct val="20000"/>
        </a:spcBef>
        <a:buFont typeface="Arial"/>
        <a:buChar char="•"/>
        <a:defRPr sz="2400" kern="1200">
          <a:solidFill>
            <a:schemeClr val="tx1"/>
          </a:solidFill>
          <a:latin typeface="+mn-lt"/>
          <a:ea typeface="+mn-ea"/>
          <a:cs typeface="+mn-cs"/>
        </a:defRPr>
      </a:lvl8pPr>
      <a:lvl9pPr marL="4621958" indent="-271880" algn="l" defTabSz="54376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3760" rtl="0" eaLnBrk="1" latinLnBrk="0" hangingPunct="1">
        <a:defRPr sz="2200" kern="1200">
          <a:solidFill>
            <a:schemeClr val="tx1"/>
          </a:solidFill>
          <a:latin typeface="+mn-lt"/>
          <a:ea typeface="+mn-ea"/>
          <a:cs typeface="+mn-cs"/>
        </a:defRPr>
      </a:lvl1pPr>
      <a:lvl2pPr marL="543760" algn="l" defTabSz="543760" rtl="0" eaLnBrk="1" latinLnBrk="0" hangingPunct="1">
        <a:defRPr sz="2200" kern="1200">
          <a:solidFill>
            <a:schemeClr val="tx1"/>
          </a:solidFill>
          <a:latin typeface="+mn-lt"/>
          <a:ea typeface="+mn-ea"/>
          <a:cs typeface="+mn-cs"/>
        </a:defRPr>
      </a:lvl2pPr>
      <a:lvl3pPr marL="1087518" algn="l" defTabSz="543760" rtl="0" eaLnBrk="1" latinLnBrk="0" hangingPunct="1">
        <a:defRPr sz="2200" kern="1200">
          <a:solidFill>
            <a:schemeClr val="tx1"/>
          </a:solidFill>
          <a:latin typeface="+mn-lt"/>
          <a:ea typeface="+mn-ea"/>
          <a:cs typeface="+mn-cs"/>
        </a:defRPr>
      </a:lvl3pPr>
      <a:lvl4pPr marL="1631280" algn="l" defTabSz="543760" rtl="0" eaLnBrk="1" latinLnBrk="0" hangingPunct="1">
        <a:defRPr sz="2200" kern="1200">
          <a:solidFill>
            <a:schemeClr val="tx1"/>
          </a:solidFill>
          <a:latin typeface="+mn-lt"/>
          <a:ea typeface="+mn-ea"/>
          <a:cs typeface="+mn-cs"/>
        </a:defRPr>
      </a:lvl4pPr>
      <a:lvl5pPr marL="2175040" algn="l" defTabSz="543760" rtl="0" eaLnBrk="1" latinLnBrk="0" hangingPunct="1">
        <a:defRPr sz="2200" kern="1200">
          <a:solidFill>
            <a:schemeClr val="tx1"/>
          </a:solidFill>
          <a:latin typeface="+mn-lt"/>
          <a:ea typeface="+mn-ea"/>
          <a:cs typeface="+mn-cs"/>
        </a:defRPr>
      </a:lvl5pPr>
      <a:lvl6pPr marL="2718802" algn="l" defTabSz="543760" rtl="0" eaLnBrk="1" latinLnBrk="0" hangingPunct="1">
        <a:defRPr sz="2200" kern="1200">
          <a:solidFill>
            <a:schemeClr val="tx1"/>
          </a:solidFill>
          <a:latin typeface="+mn-lt"/>
          <a:ea typeface="+mn-ea"/>
          <a:cs typeface="+mn-cs"/>
        </a:defRPr>
      </a:lvl6pPr>
      <a:lvl7pPr marL="3262558" algn="l" defTabSz="543760" rtl="0" eaLnBrk="1" latinLnBrk="0" hangingPunct="1">
        <a:defRPr sz="2200" kern="1200">
          <a:solidFill>
            <a:schemeClr val="tx1"/>
          </a:solidFill>
          <a:latin typeface="+mn-lt"/>
          <a:ea typeface="+mn-ea"/>
          <a:cs typeface="+mn-cs"/>
        </a:defRPr>
      </a:lvl7pPr>
      <a:lvl8pPr marL="3806320" algn="l" defTabSz="543760" rtl="0" eaLnBrk="1" latinLnBrk="0" hangingPunct="1">
        <a:defRPr sz="2200" kern="1200">
          <a:solidFill>
            <a:schemeClr val="tx1"/>
          </a:solidFill>
          <a:latin typeface="+mn-lt"/>
          <a:ea typeface="+mn-ea"/>
          <a:cs typeface="+mn-cs"/>
        </a:defRPr>
      </a:lvl8pPr>
      <a:lvl9pPr marL="4350079" algn="l" defTabSz="543760"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440935" y="2908919"/>
            <a:ext cx="1315820" cy="358053"/>
          </a:xfrm>
          <a:custGeom>
            <a:avLst/>
            <a:gdLst/>
            <a:ahLst/>
            <a:cxnLst/>
            <a:rect l="l" t="t" r="r" b="b"/>
            <a:pathLst>
              <a:path w="1677670" h="525145">
                <a:moveTo>
                  <a:pt x="0" y="0"/>
                </a:moveTo>
                <a:lnTo>
                  <a:pt x="1677619" y="524751"/>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5637631" y="1842599"/>
            <a:ext cx="1456265" cy="1491528"/>
          </a:xfrm>
          <a:custGeom>
            <a:avLst/>
            <a:gdLst/>
            <a:ahLst/>
            <a:cxnLst/>
            <a:rect l="l" t="t" r="r" b="b"/>
            <a:pathLst>
              <a:path w="1856740" h="2187575">
                <a:moveTo>
                  <a:pt x="0" y="0"/>
                </a:moveTo>
                <a:lnTo>
                  <a:pt x="1856143" y="2187359"/>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6943757" y="1095009"/>
            <a:ext cx="301812" cy="2172999"/>
          </a:xfrm>
          <a:custGeom>
            <a:avLst/>
            <a:gdLst/>
            <a:ahLst/>
            <a:cxnLst/>
            <a:rect l="l" t="t" r="r" b="b"/>
            <a:pathLst>
              <a:path w="384809" h="3187065">
                <a:moveTo>
                  <a:pt x="0" y="0"/>
                </a:moveTo>
                <a:lnTo>
                  <a:pt x="384581" y="3186785"/>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19" name="bk object 19"/>
          <p:cNvSpPr/>
          <p:nvPr/>
        </p:nvSpPr>
        <p:spPr>
          <a:xfrm>
            <a:off x="8155893" y="3609805"/>
            <a:ext cx="1884580" cy="939078"/>
          </a:xfrm>
          <a:custGeom>
            <a:avLst/>
            <a:gdLst/>
            <a:ahLst/>
            <a:cxnLst/>
            <a:rect l="l" t="t" r="r" b="b"/>
            <a:pathLst>
              <a:path w="2402840" h="1377315">
                <a:moveTo>
                  <a:pt x="2402840" y="1377238"/>
                </a:moveTo>
                <a:lnTo>
                  <a:pt x="0" y="0"/>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6621035" y="3697987"/>
            <a:ext cx="371537" cy="1825769"/>
          </a:xfrm>
          <a:custGeom>
            <a:avLst/>
            <a:gdLst/>
            <a:ahLst/>
            <a:cxnLst/>
            <a:rect l="l" t="t" r="r" b="b"/>
            <a:pathLst>
              <a:path w="473709" h="2677795">
                <a:moveTo>
                  <a:pt x="0" y="2677693"/>
                </a:moveTo>
                <a:lnTo>
                  <a:pt x="47357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1" name="bk object 21"/>
          <p:cNvSpPr/>
          <p:nvPr/>
        </p:nvSpPr>
        <p:spPr>
          <a:xfrm>
            <a:off x="4318335" y="3654471"/>
            <a:ext cx="2437900" cy="1669906"/>
          </a:xfrm>
          <a:custGeom>
            <a:avLst/>
            <a:gdLst/>
            <a:ahLst/>
            <a:cxnLst/>
            <a:rect l="l" t="t" r="r" b="b"/>
            <a:pathLst>
              <a:path w="3108325" h="2449195">
                <a:moveTo>
                  <a:pt x="0" y="2448814"/>
                </a:moveTo>
                <a:lnTo>
                  <a:pt x="3108274"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3090977" y="3495150"/>
            <a:ext cx="3238251" cy="638608"/>
          </a:xfrm>
          <a:custGeom>
            <a:avLst/>
            <a:gdLst/>
            <a:ahLst/>
            <a:cxnLst/>
            <a:rect l="l" t="t" r="r" b="b"/>
            <a:pathLst>
              <a:path w="4128770" h="936625">
                <a:moveTo>
                  <a:pt x="0" y="936040"/>
                </a:moveTo>
                <a:lnTo>
                  <a:pt x="4128528"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5871127" y="3254950"/>
            <a:ext cx="2450354" cy="497898"/>
          </a:xfrm>
          <a:custGeom>
            <a:avLst/>
            <a:gdLst/>
            <a:ahLst/>
            <a:cxnLst/>
            <a:rect l="l" t="t" r="r" b="b"/>
            <a:pathLst>
              <a:path w="3124200" h="730250">
                <a:moveTo>
                  <a:pt x="3013075"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3013075" y="729996"/>
                </a:lnTo>
                <a:lnTo>
                  <a:pt x="3077304" y="728260"/>
                </a:lnTo>
                <a:lnTo>
                  <a:pt x="3110287" y="716108"/>
                </a:lnTo>
                <a:lnTo>
                  <a:pt x="3122438" y="683125"/>
                </a:lnTo>
                <a:lnTo>
                  <a:pt x="3124174" y="618896"/>
                </a:lnTo>
                <a:lnTo>
                  <a:pt x="3124174" y="111099"/>
                </a:lnTo>
                <a:lnTo>
                  <a:pt x="3122438" y="46870"/>
                </a:lnTo>
                <a:lnTo>
                  <a:pt x="3110287" y="13887"/>
                </a:lnTo>
                <a:lnTo>
                  <a:pt x="3077304" y="1735"/>
                </a:lnTo>
                <a:lnTo>
                  <a:pt x="3013075" y="0"/>
                </a:lnTo>
                <a:close/>
              </a:path>
            </a:pathLst>
          </a:custGeom>
          <a:solidFill>
            <a:srgbClr val="B1BA1C"/>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609600" y="274367"/>
            <a:ext cx="109728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87"/>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2"/>
            <a:ext cx="3901440" cy="215444"/>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9484041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339521" eaLnBrk="1" hangingPunct="1">
        <a:defRPr>
          <a:latin typeface="+mn-lt"/>
          <a:ea typeface="+mn-ea"/>
          <a:cs typeface="+mn-cs"/>
        </a:defRPr>
      </a:lvl2pPr>
      <a:lvl3pPr marL="679047" eaLnBrk="1" hangingPunct="1">
        <a:defRPr>
          <a:latin typeface="+mn-lt"/>
          <a:ea typeface="+mn-ea"/>
          <a:cs typeface="+mn-cs"/>
        </a:defRPr>
      </a:lvl3pPr>
      <a:lvl4pPr marL="1018562" eaLnBrk="1" hangingPunct="1">
        <a:defRPr>
          <a:latin typeface="+mn-lt"/>
          <a:ea typeface="+mn-ea"/>
          <a:cs typeface="+mn-cs"/>
        </a:defRPr>
      </a:lvl4pPr>
      <a:lvl5pPr marL="1358087" eaLnBrk="1" hangingPunct="1">
        <a:defRPr>
          <a:latin typeface="+mn-lt"/>
          <a:ea typeface="+mn-ea"/>
          <a:cs typeface="+mn-cs"/>
        </a:defRPr>
      </a:lvl5pPr>
      <a:lvl6pPr marL="1697609" eaLnBrk="1" hangingPunct="1">
        <a:defRPr>
          <a:latin typeface="+mn-lt"/>
          <a:ea typeface="+mn-ea"/>
          <a:cs typeface="+mn-cs"/>
        </a:defRPr>
      </a:lvl6pPr>
      <a:lvl7pPr marL="2037126" eaLnBrk="1" hangingPunct="1">
        <a:defRPr>
          <a:latin typeface="+mn-lt"/>
          <a:ea typeface="+mn-ea"/>
          <a:cs typeface="+mn-cs"/>
        </a:defRPr>
      </a:lvl7pPr>
      <a:lvl8pPr marL="2376649" eaLnBrk="1" hangingPunct="1">
        <a:defRPr>
          <a:latin typeface="+mn-lt"/>
          <a:ea typeface="+mn-ea"/>
          <a:cs typeface="+mn-cs"/>
        </a:defRPr>
      </a:lvl8pPr>
      <a:lvl9pPr marL="2716171" eaLnBrk="1" hangingPunct="1">
        <a:defRPr>
          <a:latin typeface="+mn-lt"/>
          <a:ea typeface="+mn-ea"/>
          <a:cs typeface="+mn-cs"/>
        </a:defRPr>
      </a:lvl9pPr>
    </p:bodyStyle>
    <p:otherStyle>
      <a:lvl1pPr marL="0" eaLnBrk="1" hangingPunct="1">
        <a:defRPr>
          <a:latin typeface="+mn-lt"/>
          <a:ea typeface="+mn-ea"/>
          <a:cs typeface="+mn-cs"/>
        </a:defRPr>
      </a:lvl1pPr>
      <a:lvl2pPr marL="339521" eaLnBrk="1" hangingPunct="1">
        <a:defRPr>
          <a:latin typeface="+mn-lt"/>
          <a:ea typeface="+mn-ea"/>
          <a:cs typeface="+mn-cs"/>
        </a:defRPr>
      </a:lvl2pPr>
      <a:lvl3pPr marL="679047" eaLnBrk="1" hangingPunct="1">
        <a:defRPr>
          <a:latin typeface="+mn-lt"/>
          <a:ea typeface="+mn-ea"/>
          <a:cs typeface="+mn-cs"/>
        </a:defRPr>
      </a:lvl3pPr>
      <a:lvl4pPr marL="1018562" eaLnBrk="1" hangingPunct="1">
        <a:defRPr>
          <a:latin typeface="+mn-lt"/>
          <a:ea typeface="+mn-ea"/>
          <a:cs typeface="+mn-cs"/>
        </a:defRPr>
      </a:lvl4pPr>
      <a:lvl5pPr marL="1358087" eaLnBrk="1" hangingPunct="1">
        <a:defRPr>
          <a:latin typeface="+mn-lt"/>
          <a:ea typeface="+mn-ea"/>
          <a:cs typeface="+mn-cs"/>
        </a:defRPr>
      </a:lvl5pPr>
      <a:lvl6pPr marL="1697609" eaLnBrk="1" hangingPunct="1">
        <a:defRPr>
          <a:latin typeface="+mn-lt"/>
          <a:ea typeface="+mn-ea"/>
          <a:cs typeface="+mn-cs"/>
        </a:defRPr>
      </a:lvl6pPr>
      <a:lvl7pPr marL="2037126" eaLnBrk="1" hangingPunct="1">
        <a:defRPr>
          <a:latin typeface="+mn-lt"/>
          <a:ea typeface="+mn-ea"/>
          <a:cs typeface="+mn-cs"/>
        </a:defRPr>
      </a:lvl7pPr>
      <a:lvl8pPr marL="2376649" eaLnBrk="1" hangingPunct="1">
        <a:defRPr>
          <a:latin typeface="+mn-lt"/>
          <a:ea typeface="+mn-ea"/>
          <a:cs typeface="+mn-cs"/>
        </a:defRPr>
      </a:lvl8pPr>
      <a:lvl9pPr marL="2716171" eaLnBrk="1" hangingPunct="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558500" y="4077020"/>
            <a:ext cx="0" cy="117331"/>
          </a:xfrm>
          <a:custGeom>
            <a:avLst/>
            <a:gdLst/>
            <a:ahLst/>
            <a:cxnLst/>
            <a:rect l="l" t="t" r="r" b="b"/>
            <a:pathLst>
              <a:path h="172085">
                <a:moveTo>
                  <a:pt x="0" y="0"/>
                </a:moveTo>
                <a:lnTo>
                  <a:pt x="0" y="17164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8558500" y="4474889"/>
            <a:ext cx="0" cy="137247"/>
          </a:xfrm>
          <a:custGeom>
            <a:avLst/>
            <a:gdLst/>
            <a:ahLst/>
            <a:cxnLst/>
            <a:rect l="l" t="t" r="r" b="b"/>
            <a:pathLst>
              <a:path h="201295">
                <a:moveTo>
                  <a:pt x="0" y="0"/>
                </a:moveTo>
                <a:lnTo>
                  <a:pt x="0" y="20089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8526110" y="4028066"/>
            <a:ext cx="65244" cy="69273"/>
          </a:xfrm>
          <a:custGeom>
            <a:avLst/>
            <a:gdLst/>
            <a:ahLst/>
            <a:cxnLst/>
            <a:rect l="l" t="t" r="r" b="b"/>
            <a:pathLst>
              <a:path w="83184" h="101600">
                <a:moveTo>
                  <a:pt x="41300" y="0"/>
                </a:moveTo>
                <a:lnTo>
                  <a:pt x="0" y="101079"/>
                </a:lnTo>
                <a:lnTo>
                  <a:pt x="41300" y="77101"/>
                </a:lnTo>
                <a:lnTo>
                  <a:pt x="72803" y="77101"/>
                </a:lnTo>
                <a:lnTo>
                  <a:pt x="41300" y="0"/>
                </a:lnTo>
                <a:close/>
              </a:path>
              <a:path w="83184" h="101600">
                <a:moveTo>
                  <a:pt x="72803" y="77101"/>
                </a:moveTo>
                <a:lnTo>
                  <a:pt x="41300" y="77101"/>
                </a:lnTo>
                <a:lnTo>
                  <a:pt x="82600" y="101079"/>
                </a:lnTo>
                <a:lnTo>
                  <a:pt x="72803"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9" name="bk object 19"/>
          <p:cNvSpPr/>
          <p:nvPr/>
        </p:nvSpPr>
        <p:spPr>
          <a:xfrm>
            <a:off x="4925344" y="4907474"/>
            <a:ext cx="3112745" cy="747281"/>
          </a:xfrm>
          <a:custGeom>
            <a:avLst/>
            <a:gdLst/>
            <a:ahLst/>
            <a:cxnLst/>
            <a:rect l="l" t="t" r="r" b="b"/>
            <a:pathLst>
              <a:path w="3968750" h="1096009">
                <a:moveTo>
                  <a:pt x="3968546" y="0"/>
                </a:moveTo>
                <a:lnTo>
                  <a:pt x="0" y="0"/>
                </a:lnTo>
                <a:lnTo>
                  <a:pt x="12" y="1095997"/>
                </a:lnTo>
              </a:path>
            </a:pathLst>
          </a:custGeom>
          <a:ln w="1269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4892954" y="5634734"/>
            <a:ext cx="65244" cy="69273"/>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1" name="bk object 21"/>
          <p:cNvSpPr/>
          <p:nvPr/>
        </p:nvSpPr>
        <p:spPr>
          <a:xfrm>
            <a:off x="5529766" y="4808449"/>
            <a:ext cx="2551455" cy="0"/>
          </a:xfrm>
          <a:custGeom>
            <a:avLst/>
            <a:gdLst/>
            <a:ahLst/>
            <a:cxnLst/>
            <a:rect l="l" t="t" r="r" b="b"/>
            <a:pathLst>
              <a:path w="3253104">
                <a:moveTo>
                  <a:pt x="0" y="0"/>
                </a:moveTo>
                <a:lnTo>
                  <a:pt x="325307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7639028" y="4712625"/>
            <a:ext cx="583700" cy="0"/>
          </a:xfrm>
          <a:custGeom>
            <a:avLst/>
            <a:gdLst/>
            <a:ahLst/>
            <a:cxnLst/>
            <a:rect l="l" t="t" r="r" b="b"/>
            <a:pathLst>
              <a:path w="744220">
                <a:moveTo>
                  <a:pt x="0" y="0"/>
                </a:moveTo>
                <a:lnTo>
                  <a:pt x="74400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6591409" y="5001689"/>
            <a:ext cx="1492127" cy="0"/>
          </a:xfrm>
          <a:custGeom>
            <a:avLst/>
            <a:gdLst/>
            <a:ahLst/>
            <a:cxnLst/>
            <a:rect l="l" t="t" r="r" b="b"/>
            <a:pathLst>
              <a:path w="1902459">
                <a:moveTo>
                  <a:pt x="190206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bk object 24"/>
          <p:cNvSpPr/>
          <p:nvPr/>
        </p:nvSpPr>
        <p:spPr>
          <a:xfrm>
            <a:off x="8060257" y="4973579"/>
            <a:ext cx="79687" cy="56717"/>
          </a:xfrm>
          <a:custGeom>
            <a:avLst/>
            <a:gdLst/>
            <a:ahLst/>
            <a:cxnLst/>
            <a:rect l="l" t="t" r="r" b="b"/>
            <a:pathLst>
              <a:path w="101600" h="83184">
                <a:moveTo>
                  <a:pt x="0" y="0"/>
                </a:moveTo>
                <a:lnTo>
                  <a:pt x="23990" y="41300"/>
                </a:lnTo>
                <a:lnTo>
                  <a:pt x="0" y="82600"/>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bk object 25"/>
          <p:cNvSpPr/>
          <p:nvPr/>
        </p:nvSpPr>
        <p:spPr>
          <a:xfrm>
            <a:off x="7995239" y="4608500"/>
            <a:ext cx="1138367" cy="472293"/>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26" name="bk object 26"/>
          <p:cNvSpPr/>
          <p:nvPr/>
        </p:nvSpPr>
        <p:spPr>
          <a:xfrm>
            <a:off x="4197060" y="5693615"/>
            <a:ext cx="1138367" cy="472293"/>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7" name="bk object 27"/>
          <p:cNvSpPr/>
          <p:nvPr/>
        </p:nvSpPr>
        <p:spPr>
          <a:xfrm>
            <a:off x="6555967" y="1887704"/>
            <a:ext cx="0" cy="244619"/>
          </a:xfrm>
          <a:custGeom>
            <a:avLst/>
            <a:gdLst/>
            <a:ahLst/>
            <a:cxnLst/>
            <a:rect l="l" t="t" r="r" b="b"/>
            <a:pathLst>
              <a:path h="358775">
                <a:moveTo>
                  <a:pt x="0" y="0"/>
                </a:moveTo>
                <a:lnTo>
                  <a:pt x="0" y="3585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bk object 28"/>
          <p:cNvSpPr/>
          <p:nvPr/>
        </p:nvSpPr>
        <p:spPr>
          <a:xfrm>
            <a:off x="6555967" y="2250975"/>
            <a:ext cx="0" cy="203488"/>
          </a:xfrm>
          <a:custGeom>
            <a:avLst/>
            <a:gdLst/>
            <a:ahLst/>
            <a:cxnLst/>
            <a:rect l="l" t="t" r="r" b="b"/>
            <a:pathLst>
              <a:path h="298450">
                <a:moveTo>
                  <a:pt x="0" y="0"/>
                </a:moveTo>
                <a:lnTo>
                  <a:pt x="0" y="29837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9" name="bk object 29"/>
          <p:cNvSpPr/>
          <p:nvPr/>
        </p:nvSpPr>
        <p:spPr>
          <a:xfrm>
            <a:off x="6523576" y="2434406"/>
            <a:ext cx="65244" cy="69273"/>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0" name="bk object 30"/>
          <p:cNvSpPr/>
          <p:nvPr/>
        </p:nvSpPr>
        <p:spPr>
          <a:xfrm>
            <a:off x="3614544" y="752920"/>
            <a:ext cx="637489" cy="662419"/>
          </a:xfrm>
          <a:custGeom>
            <a:avLst/>
            <a:gdLst/>
            <a:ahLst/>
            <a:cxnLst/>
            <a:rect l="l" t="t" r="r" b="b"/>
            <a:pathLst>
              <a:path w="812800" h="971550">
                <a:moveTo>
                  <a:pt x="812368" y="0"/>
                </a:moveTo>
                <a:lnTo>
                  <a:pt x="0" y="0"/>
                </a:lnTo>
                <a:lnTo>
                  <a:pt x="0" y="97135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1" name="bk object 31"/>
          <p:cNvSpPr/>
          <p:nvPr/>
        </p:nvSpPr>
        <p:spPr>
          <a:xfrm>
            <a:off x="3582092" y="1395200"/>
            <a:ext cx="65244" cy="69273"/>
          </a:xfrm>
          <a:custGeom>
            <a:avLst/>
            <a:gdLst/>
            <a:ahLst/>
            <a:cxnLst/>
            <a:rect l="l" t="t" r="r" b="b"/>
            <a:pathLst>
              <a:path w="83185" h="101600">
                <a:moveTo>
                  <a:pt x="0" y="0"/>
                </a:moveTo>
                <a:lnTo>
                  <a:pt x="41300" y="101079"/>
                </a:lnTo>
                <a:lnTo>
                  <a:pt x="72794" y="23977"/>
                </a:lnTo>
                <a:lnTo>
                  <a:pt x="41300" y="23977"/>
                </a:lnTo>
                <a:lnTo>
                  <a:pt x="0" y="0"/>
                </a:lnTo>
                <a:close/>
              </a:path>
              <a:path w="83185"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2" name="bk object 32"/>
          <p:cNvSpPr/>
          <p:nvPr/>
        </p:nvSpPr>
        <p:spPr>
          <a:xfrm>
            <a:off x="7989409" y="5648805"/>
            <a:ext cx="1138278"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3" name="bk object 33"/>
          <p:cNvSpPr/>
          <p:nvPr/>
        </p:nvSpPr>
        <p:spPr>
          <a:xfrm>
            <a:off x="7995325" y="2504667"/>
            <a:ext cx="1138278" cy="47224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4" name="bk object 34"/>
          <p:cNvSpPr/>
          <p:nvPr/>
        </p:nvSpPr>
        <p:spPr>
          <a:xfrm>
            <a:off x="5986835" y="2502003"/>
            <a:ext cx="1138268"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5" name="bk object 35"/>
          <p:cNvSpPr/>
          <p:nvPr/>
        </p:nvSpPr>
        <p:spPr>
          <a:xfrm>
            <a:off x="7995325" y="3555795"/>
            <a:ext cx="1138278"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6" name="bk object 36"/>
          <p:cNvSpPr/>
          <p:nvPr/>
        </p:nvSpPr>
        <p:spPr>
          <a:xfrm>
            <a:off x="5986555" y="5648802"/>
            <a:ext cx="1138268" cy="472241"/>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37" name="bk object 37"/>
          <p:cNvSpPr/>
          <p:nvPr/>
        </p:nvSpPr>
        <p:spPr>
          <a:xfrm>
            <a:off x="491375" y="2501247"/>
            <a:ext cx="1138268" cy="472249"/>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38" name="bk object 38"/>
          <p:cNvSpPr/>
          <p:nvPr/>
        </p:nvSpPr>
        <p:spPr>
          <a:xfrm>
            <a:off x="489307" y="1468192"/>
            <a:ext cx="1138278" cy="472241"/>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9" name="bk object 39"/>
          <p:cNvSpPr/>
          <p:nvPr/>
        </p:nvSpPr>
        <p:spPr>
          <a:xfrm>
            <a:off x="489307" y="415125"/>
            <a:ext cx="1138278"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0" name="bk object 40"/>
          <p:cNvSpPr/>
          <p:nvPr/>
        </p:nvSpPr>
        <p:spPr>
          <a:xfrm>
            <a:off x="3047135" y="2514048"/>
            <a:ext cx="1138268" cy="472258"/>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41" name="bk object 41"/>
          <p:cNvSpPr/>
          <p:nvPr/>
        </p:nvSpPr>
        <p:spPr>
          <a:xfrm>
            <a:off x="3045356" y="1470305"/>
            <a:ext cx="1138260" cy="472267"/>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2" name="bk object 42"/>
          <p:cNvSpPr/>
          <p:nvPr/>
        </p:nvSpPr>
        <p:spPr>
          <a:xfrm>
            <a:off x="10564142" y="1460657"/>
            <a:ext cx="1138268" cy="472266"/>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3" name="bk object 43"/>
          <p:cNvSpPr/>
          <p:nvPr/>
        </p:nvSpPr>
        <p:spPr>
          <a:xfrm>
            <a:off x="11120924" y="887575"/>
            <a:ext cx="0" cy="143741"/>
          </a:xfrm>
          <a:custGeom>
            <a:avLst/>
            <a:gdLst/>
            <a:ahLst/>
            <a:cxnLst/>
            <a:rect l="l" t="t" r="r" b="b"/>
            <a:pathLst>
              <a:path h="210819">
                <a:moveTo>
                  <a:pt x="0" y="0"/>
                </a:moveTo>
                <a:lnTo>
                  <a:pt x="0" y="21080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4" name="bk object 44"/>
          <p:cNvSpPr/>
          <p:nvPr/>
        </p:nvSpPr>
        <p:spPr>
          <a:xfrm>
            <a:off x="11120924" y="1303150"/>
            <a:ext cx="0" cy="111702"/>
          </a:xfrm>
          <a:custGeom>
            <a:avLst/>
            <a:gdLst/>
            <a:ahLst/>
            <a:cxnLst/>
            <a:rect l="l" t="t" r="r" b="b"/>
            <a:pathLst>
              <a:path h="163830">
                <a:moveTo>
                  <a:pt x="0" y="0"/>
                </a:moveTo>
                <a:lnTo>
                  <a:pt x="0" y="16323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5" name="bk object 45"/>
          <p:cNvSpPr/>
          <p:nvPr/>
        </p:nvSpPr>
        <p:spPr>
          <a:xfrm>
            <a:off x="11088532" y="1394441"/>
            <a:ext cx="65244" cy="69273"/>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6" name="bk object 46"/>
          <p:cNvSpPr/>
          <p:nvPr/>
        </p:nvSpPr>
        <p:spPr>
          <a:xfrm>
            <a:off x="1675875" y="665823"/>
            <a:ext cx="206687" cy="2020599"/>
          </a:xfrm>
          <a:custGeom>
            <a:avLst/>
            <a:gdLst/>
            <a:ahLst/>
            <a:cxnLst/>
            <a:rect l="l" t="t" r="r" b="b"/>
            <a:pathLst>
              <a:path w="263525" h="2963545">
                <a:moveTo>
                  <a:pt x="262940" y="0"/>
                </a:moveTo>
                <a:lnTo>
                  <a:pt x="262940" y="2962948"/>
                </a:lnTo>
                <a:lnTo>
                  <a:pt x="0" y="296294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bk object 47"/>
          <p:cNvSpPr/>
          <p:nvPr/>
        </p:nvSpPr>
        <p:spPr>
          <a:xfrm>
            <a:off x="1619657" y="2657868"/>
            <a:ext cx="79687" cy="56717"/>
          </a:xfrm>
          <a:custGeom>
            <a:avLst/>
            <a:gdLst/>
            <a:ahLst/>
            <a:cxnLst/>
            <a:rect l="l" t="t" r="r" b="b"/>
            <a:pathLst>
              <a:path w="101600" h="83185">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8" name="bk object 48"/>
          <p:cNvSpPr/>
          <p:nvPr/>
        </p:nvSpPr>
        <p:spPr>
          <a:xfrm>
            <a:off x="2817801" y="1706446"/>
            <a:ext cx="174314" cy="1074161"/>
          </a:xfrm>
          <a:custGeom>
            <a:avLst/>
            <a:gdLst/>
            <a:ahLst/>
            <a:cxnLst/>
            <a:rect l="l" t="t" r="r" b="b"/>
            <a:pathLst>
              <a:path w="222250" h="1575435">
                <a:moveTo>
                  <a:pt x="0" y="1575333"/>
                </a:moveTo>
                <a:lnTo>
                  <a:pt x="0" y="0"/>
                </a:lnTo>
                <a:lnTo>
                  <a:pt x="22171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bk object 49"/>
          <p:cNvSpPr/>
          <p:nvPr/>
        </p:nvSpPr>
        <p:spPr>
          <a:xfrm>
            <a:off x="2968728" y="1678347"/>
            <a:ext cx="79687" cy="56717"/>
          </a:xfrm>
          <a:custGeom>
            <a:avLst/>
            <a:gdLst/>
            <a:ahLst/>
            <a:cxnLst/>
            <a:rect l="l" t="t" r="r" b="b"/>
            <a:pathLst>
              <a:path w="101600" h="83185">
                <a:moveTo>
                  <a:pt x="0" y="0"/>
                </a:moveTo>
                <a:lnTo>
                  <a:pt x="23977" y="41287"/>
                </a:lnTo>
                <a:lnTo>
                  <a:pt x="0" y="82588"/>
                </a:lnTo>
                <a:lnTo>
                  <a:pt x="101079" y="41287"/>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609600" y="274368"/>
            <a:ext cx="109728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88"/>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2"/>
            <a:ext cx="3901440" cy="215444"/>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05947997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339499" eaLnBrk="1" hangingPunct="1">
        <a:defRPr>
          <a:latin typeface="+mn-lt"/>
          <a:ea typeface="+mn-ea"/>
          <a:cs typeface="+mn-cs"/>
        </a:defRPr>
      </a:lvl2pPr>
      <a:lvl3pPr marL="679003" eaLnBrk="1" hangingPunct="1">
        <a:defRPr>
          <a:latin typeface="+mn-lt"/>
          <a:ea typeface="+mn-ea"/>
          <a:cs typeface="+mn-cs"/>
        </a:defRPr>
      </a:lvl3pPr>
      <a:lvl4pPr marL="1018497" eaLnBrk="1" hangingPunct="1">
        <a:defRPr>
          <a:latin typeface="+mn-lt"/>
          <a:ea typeface="+mn-ea"/>
          <a:cs typeface="+mn-cs"/>
        </a:defRPr>
      </a:lvl4pPr>
      <a:lvl5pPr marL="1358000" eaLnBrk="1" hangingPunct="1">
        <a:defRPr>
          <a:latin typeface="+mn-lt"/>
          <a:ea typeface="+mn-ea"/>
          <a:cs typeface="+mn-cs"/>
        </a:defRPr>
      </a:lvl5pPr>
      <a:lvl6pPr marL="1697500" eaLnBrk="1" hangingPunct="1">
        <a:defRPr>
          <a:latin typeface="+mn-lt"/>
          <a:ea typeface="+mn-ea"/>
          <a:cs typeface="+mn-cs"/>
        </a:defRPr>
      </a:lvl6pPr>
      <a:lvl7pPr marL="2036995" eaLnBrk="1" hangingPunct="1">
        <a:defRPr>
          <a:latin typeface="+mn-lt"/>
          <a:ea typeface="+mn-ea"/>
          <a:cs typeface="+mn-cs"/>
        </a:defRPr>
      </a:lvl7pPr>
      <a:lvl8pPr marL="2376497" eaLnBrk="1" hangingPunct="1">
        <a:defRPr>
          <a:latin typeface="+mn-lt"/>
          <a:ea typeface="+mn-ea"/>
          <a:cs typeface="+mn-cs"/>
        </a:defRPr>
      </a:lvl8pPr>
      <a:lvl9pPr marL="2715997" eaLnBrk="1" hangingPunct="1">
        <a:defRPr>
          <a:latin typeface="+mn-lt"/>
          <a:ea typeface="+mn-ea"/>
          <a:cs typeface="+mn-cs"/>
        </a:defRPr>
      </a:lvl9pPr>
    </p:bodyStyle>
    <p:otherStyle>
      <a:lvl1pPr marL="0" eaLnBrk="1" hangingPunct="1">
        <a:defRPr>
          <a:latin typeface="+mn-lt"/>
          <a:ea typeface="+mn-ea"/>
          <a:cs typeface="+mn-cs"/>
        </a:defRPr>
      </a:lvl1pPr>
      <a:lvl2pPr marL="339499" eaLnBrk="1" hangingPunct="1">
        <a:defRPr>
          <a:latin typeface="+mn-lt"/>
          <a:ea typeface="+mn-ea"/>
          <a:cs typeface="+mn-cs"/>
        </a:defRPr>
      </a:lvl2pPr>
      <a:lvl3pPr marL="679003" eaLnBrk="1" hangingPunct="1">
        <a:defRPr>
          <a:latin typeface="+mn-lt"/>
          <a:ea typeface="+mn-ea"/>
          <a:cs typeface="+mn-cs"/>
        </a:defRPr>
      </a:lvl3pPr>
      <a:lvl4pPr marL="1018497" eaLnBrk="1" hangingPunct="1">
        <a:defRPr>
          <a:latin typeface="+mn-lt"/>
          <a:ea typeface="+mn-ea"/>
          <a:cs typeface="+mn-cs"/>
        </a:defRPr>
      </a:lvl4pPr>
      <a:lvl5pPr marL="1358000" eaLnBrk="1" hangingPunct="1">
        <a:defRPr>
          <a:latin typeface="+mn-lt"/>
          <a:ea typeface="+mn-ea"/>
          <a:cs typeface="+mn-cs"/>
        </a:defRPr>
      </a:lvl5pPr>
      <a:lvl6pPr marL="1697500" eaLnBrk="1" hangingPunct="1">
        <a:defRPr>
          <a:latin typeface="+mn-lt"/>
          <a:ea typeface="+mn-ea"/>
          <a:cs typeface="+mn-cs"/>
        </a:defRPr>
      </a:lvl6pPr>
      <a:lvl7pPr marL="2036995" eaLnBrk="1" hangingPunct="1">
        <a:defRPr>
          <a:latin typeface="+mn-lt"/>
          <a:ea typeface="+mn-ea"/>
          <a:cs typeface="+mn-cs"/>
        </a:defRPr>
      </a:lvl7pPr>
      <a:lvl8pPr marL="2376497" eaLnBrk="1" hangingPunct="1">
        <a:defRPr>
          <a:latin typeface="+mn-lt"/>
          <a:ea typeface="+mn-ea"/>
          <a:cs typeface="+mn-cs"/>
        </a:defRPr>
      </a:lvl8pPr>
      <a:lvl9pPr marL="2715997" eaLnBrk="1" hangingPunct="1">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128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22" tIns="54412" rIns="108822" bIns="54412" numCol="1" anchor="ctr" anchorCtr="0" compatLnSpc="1">
            <a:prstTxWarp prst="textNoShape">
              <a:avLst/>
            </a:prstTxWarp>
          </a:bodyPr>
          <a:lstStyle/>
          <a:p>
            <a:pPr lvl="0"/>
            <a:endParaRPr lang="en-US" altLang="en-US" smtClean="0"/>
          </a:p>
        </p:txBody>
      </p:sp>
      <p:sp>
        <p:nvSpPr>
          <p:cNvPr id="1027" name="Rectangle 3"/>
          <p:cNvSpPr>
            <a:spLocks noGrp="1" noChangeArrowheads="1"/>
          </p:cNvSpPr>
          <p:nvPr>
            <p:ph type="body" idx="1"/>
          </p:nvPr>
        </p:nvSpPr>
        <p:spPr bwMode="auto">
          <a:xfrm>
            <a:off x="8128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22" tIns="54412" rIns="108822" bIns="5441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smtClean="0"/>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22" tIns="54412" rIns="108822" bIns="54412" numCol="1" anchor="t" anchorCtr="0" compatLnSpc="1">
            <a:prstTxWarp prst="textNoShape">
              <a:avLst/>
            </a:prstTxWarp>
          </a:bodyPr>
          <a:lstStyle>
            <a:lvl1pPr algn="ctr">
              <a:defRPr sz="1600" smtClean="0"/>
            </a:lvl1pPr>
          </a:lstStyle>
          <a:p>
            <a:pPr defTabSz="680140" fontAlgn="base">
              <a:spcBef>
                <a:spcPct val="0"/>
              </a:spcBef>
              <a:spcAft>
                <a:spcPct val="0"/>
              </a:spcAft>
              <a:defRPr/>
            </a:pPr>
            <a:r>
              <a:rPr lang="en-US" altLang="en-US" smtClean="0">
                <a:solidFill>
                  <a:srgbClr val="000000"/>
                </a:solidFill>
                <a:latin typeface="Times New Roman" pitchFamily="18" charset="0"/>
              </a:rPr>
              <a:t>Bowie State University</a:t>
            </a:r>
          </a:p>
          <a:p>
            <a:pPr defTabSz="680140" fontAlgn="base">
              <a:spcBef>
                <a:spcPct val="0"/>
              </a:spcBef>
              <a:spcAft>
                <a:spcPct val="0"/>
              </a:spcAft>
              <a:defRPr/>
            </a:pPr>
            <a:r>
              <a:rPr lang="en-US" altLang="en-US" smtClean="0">
                <a:solidFill>
                  <a:srgbClr val="000000"/>
                </a:solidFill>
                <a:latin typeface="Times New Roman" pitchFamily="18" charset="0"/>
              </a:rPr>
              <a:t>Department of Computer Science</a:t>
            </a:r>
            <a:endParaRPr lang="en-US" altLang="en-US">
              <a:solidFill>
                <a:srgbClr val="000000"/>
              </a:solidFill>
              <a:latin typeface="Times New Roman" pitchFamily="18" charset="0"/>
            </a:endParaRPr>
          </a:p>
        </p:txBody>
      </p:sp>
    </p:spTree>
    <p:extLst>
      <p:ext uri="{BB962C8B-B14F-4D97-AF65-F5344CB8AC3E}">
        <p14:creationId xmlns:p14="http://schemas.microsoft.com/office/powerpoint/2010/main" val="265020440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ctr" rtl="0" eaLnBrk="1" fontAlgn="base" hangingPunct="1">
        <a:spcBef>
          <a:spcPct val="0"/>
        </a:spcBef>
        <a:spcAft>
          <a:spcPct val="0"/>
        </a:spcAft>
        <a:defRPr sz="5200">
          <a:solidFill>
            <a:schemeClr val="tx2"/>
          </a:solidFill>
          <a:latin typeface="+mj-lt"/>
          <a:ea typeface="+mj-ea"/>
          <a:cs typeface="+mj-cs"/>
        </a:defRPr>
      </a:lvl1pPr>
      <a:lvl2pPr algn="ctr" rtl="0" eaLnBrk="1" fontAlgn="base" hangingPunct="1">
        <a:spcBef>
          <a:spcPct val="0"/>
        </a:spcBef>
        <a:spcAft>
          <a:spcPct val="0"/>
        </a:spcAft>
        <a:defRPr sz="5200">
          <a:solidFill>
            <a:schemeClr val="tx2"/>
          </a:solidFill>
          <a:latin typeface="Times New Roman" pitchFamily="18" charset="0"/>
        </a:defRPr>
      </a:lvl2pPr>
      <a:lvl3pPr algn="ctr" rtl="0" eaLnBrk="1" fontAlgn="base" hangingPunct="1">
        <a:spcBef>
          <a:spcPct val="0"/>
        </a:spcBef>
        <a:spcAft>
          <a:spcPct val="0"/>
        </a:spcAft>
        <a:defRPr sz="5200">
          <a:solidFill>
            <a:schemeClr val="tx2"/>
          </a:solidFill>
          <a:latin typeface="Times New Roman" pitchFamily="18" charset="0"/>
        </a:defRPr>
      </a:lvl3pPr>
      <a:lvl4pPr algn="ctr" rtl="0" eaLnBrk="1" fontAlgn="base" hangingPunct="1">
        <a:spcBef>
          <a:spcPct val="0"/>
        </a:spcBef>
        <a:spcAft>
          <a:spcPct val="0"/>
        </a:spcAft>
        <a:defRPr sz="5200">
          <a:solidFill>
            <a:schemeClr val="tx2"/>
          </a:solidFill>
          <a:latin typeface="Times New Roman" pitchFamily="18" charset="0"/>
        </a:defRPr>
      </a:lvl4pPr>
      <a:lvl5pPr algn="ctr" rtl="0" eaLnBrk="1" fontAlgn="base" hangingPunct="1">
        <a:spcBef>
          <a:spcPct val="0"/>
        </a:spcBef>
        <a:spcAft>
          <a:spcPct val="0"/>
        </a:spcAft>
        <a:defRPr sz="5200">
          <a:solidFill>
            <a:schemeClr val="tx2"/>
          </a:solidFill>
          <a:latin typeface="Times New Roman" pitchFamily="18" charset="0"/>
        </a:defRPr>
      </a:lvl5pPr>
      <a:lvl6pPr marL="544111" algn="ctr" rtl="0" eaLnBrk="1" fontAlgn="base" hangingPunct="1">
        <a:spcBef>
          <a:spcPct val="0"/>
        </a:spcBef>
        <a:spcAft>
          <a:spcPct val="0"/>
        </a:spcAft>
        <a:defRPr sz="5200">
          <a:solidFill>
            <a:schemeClr val="tx2"/>
          </a:solidFill>
          <a:latin typeface="Times New Roman" pitchFamily="18" charset="0"/>
        </a:defRPr>
      </a:lvl6pPr>
      <a:lvl7pPr marL="1088224" algn="ctr" rtl="0" eaLnBrk="1" fontAlgn="base" hangingPunct="1">
        <a:spcBef>
          <a:spcPct val="0"/>
        </a:spcBef>
        <a:spcAft>
          <a:spcPct val="0"/>
        </a:spcAft>
        <a:defRPr sz="5200">
          <a:solidFill>
            <a:schemeClr val="tx2"/>
          </a:solidFill>
          <a:latin typeface="Times New Roman" pitchFamily="18" charset="0"/>
        </a:defRPr>
      </a:lvl7pPr>
      <a:lvl8pPr marL="1632335" algn="ctr" rtl="0" eaLnBrk="1" fontAlgn="base" hangingPunct="1">
        <a:spcBef>
          <a:spcPct val="0"/>
        </a:spcBef>
        <a:spcAft>
          <a:spcPct val="0"/>
        </a:spcAft>
        <a:defRPr sz="5200">
          <a:solidFill>
            <a:schemeClr val="tx2"/>
          </a:solidFill>
          <a:latin typeface="Times New Roman" pitchFamily="18" charset="0"/>
        </a:defRPr>
      </a:lvl8pPr>
      <a:lvl9pPr marL="2176446" algn="ctr" rtl="0" eaLnBrk="1" fontAlgn="base" hangingPunct="1">
        <a:spcBef>
          <a:spcPct val="0"/>
        </a:spcBef>
        <a:spcAft>
          <a:spcPct val="0"/>
        </a:spcAft>
        <a:defRPr sz="5200">
          <a:solidFill>
            <a:schemeClr val="tx2"/>
          </a:solidFill>
          <a:latin typeface="Times New Roman" pitchFamily="18" charset="0"/>
        </a:defRPr>
      </a:lvl9pPr>
    </p:titleStyle>
    <p:bodyStyle>
      <a:lvl1pPr marL="408084" indent="-408084" algn="l" rtl="0" eaLnBrk="1" fontAlgn="base" hangingPunct="1">
        <a:spcBef>
          <a:spcPct val="20000"/>
        </a:spcBef>
        <a:spcAft>
          <a:spcPct val="0"/>
        </a:spcAft>
        <a:buChar char="•"/>
        <a:defRPr sz="3800">
          <a:solidFill>
            <a:schemeClr val="tx1"/>
          </a:solidFill>
          <a:latin typeface="+mn-lt"/>
          <a:ea typeface="+mn-ea"/>
          <a:cs typeface="+mn-cs"/>
        </a:defRPr>
      </a:lvl1pPr>
      <a:lvl2pPr marL="884182" indent="-340069" algn="l" rtl="0" eaLnBrk="1" fontAlgn="base" hangingPunct="1">
        <a:spcBef>
          <a:spcPct val="20000"/>
        </a:spcBef>
        <a:spcAft>
          <a:spcPct val="0"/>
        </a:spcAft>
        <a:buChar char="–"/>
        <a:defRPr sz="3300">
          <a:solidFill>
            <a:schemeClr val="tx1"/>
          </a:solidFill>
          <a:latin typeface="+mn-lt"/>
        </a:defRPr>
      </a:lvl2pPr>
      <a:lvl3pPr marL="1360279" indent="-272056" algn="l" rtl="0" eaLnBrk="1" fontAlgn="base" hangingPunct="1">
        <a:spcBef>
          <a:spcPct val="20000"/>
        </a:spcBef>
        <a:spcAft>
          <a:spcPct val="0"/>
        </a:spcAft>
        <a:buChar char="•"/>
        <a:defRPr sz="2800">
          <a:solidFill>
            <a:schemeClr val="tx1"/>
          </a:solidFill>
          <a:latin typeface="+mn-lt"/>
        </a:defRPr>
      </a:lvl3pPr>
      <a:lvl4pPr marL="1904390" indent="-272056" algn="l" rtl="0" eaLnBrk="1" fontAlgn="base" hangingPunct="1">
        <a:spcBef>
          <a:spcPct val="20000"/>
        </a:spcBef>
        <a:spcAft>
          <a:spcPct val="0"/>
        </a:spcAft>
        <a:buChar char="–"/>
        <a:defRPr sz="2400">
          <a:solidFill>
            <a:schemeClr val="tx1"/>
          </a:solidFill>
          <a:latin typeface="+mn-lt"/>
        </a:defRPr>
      </a:lvl4pPr>
      <a:lvl5pPr marL="2448501" indent="-272056" algn="l" rtl="0" eaLnBrk="1" fontAlgn="base" hangingPunct="1">
        <a:spcBef>
          <a:spcPct val="20000"/>
        </a:spcBef>
        <a:spcAft>
          <a:spcPct val="0"/>
        </a:spcAft>
        <a:buChar char="»"/>
        <a:defRPr sz="2400">
          <a:solidFill>
            <a:schemeClr val="tx1"/>
          </a:solidFill>
          <a:latin typeface="+mn-lt"/>
        </a:defRPr>
      </a:lvl5pPr>
      <a:lvl6pPr marL="2992614" indent="-272056" algn="l" rtl="0" eaLnBrk="1" fontAlgn="base" hangingPunct="1">
        <a:spcBef>
          <a:spcPct val="20000"/>
        </a:spcBef>
        <a:spcAft>
          <a:spcPct val="0"/>
        </a:spcAft>
        <a:buChar char="»"/>
        <a:defRPr sz="2400">
          <a:solidFill>
            <a:schemeClr val="tx1"/>
          </a:solidFill>
          <a:latin typeface="+mn-lt"/>
        </a:defRPr>
      </a:lvl6pPr>
      <a:lvl7pPr marL="3536725" indent="-272056" algn="l" rtl="0" eaLnBrk="1" fontAlgn="base" hangingPunct="1">
        <a:spcBef>
          <a:spcPct val="20000"/>
        </a:spcBef>
        <a:spcAft>
          <a:spcPct val="0"/>
        </a:spcAft>
        <a:buChar char="»"/>
        <a:defRPr sz="2400">
          <a:solidFill>
            <a:schemeClr val="tx1"/>
          </a:solidFill>
          <a:latin typeface="+mn-lt"/>
        </a:defRPr>
      </a:lvl7pPr>
      <a:lvl8pPr marL="4080836" indent="-272056" algn="l" rtl="0" eaLnBrk="1" fontAlgn="base" hangingPunct="1">
        <a:spcBef>
          <a:spcPct val="20000"/>
        </a:spcBef>
        <a:spcAft>
          <a:spcPct val="0"/>
        </a:spcAft>
        <a:buChar char="»"/>
        <a:defRPr sz="2400">
          <a:solidFill>
            <a:schemeClr val="tx1"/>
          </a:solidFill>
          <a:latin typeface="+mn-lt"/>
        </a:defRPr>
      </a:lvl8pPr>
      <a:lvl9pPr marL="4624948" indent="-272056" algn="l"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088224" rtl="0" eaLnBrk="1" latinLnBrk="0" hangingPunct="1">
        <a:defRPr sz="2200" kern="1200">
          <a:solidFill>
            <a:schemeClr val="tx1"/>
          </a:solidFill>
          <a:latin typeface="+mn-lt"/>
          <a:ea typeface="+mn-ea"/>
          <a:cs typeface="+mn-cs"/>
        </a:defRPr>
      </a:lvl1pPr>
      <a:lvl2pPr marL="544111" algn="l" defTabSz="1088224" rtl="0" eaLnBrk="1" latinLnBrk="0" hangingPunct="1">
        <a:defRPr sz="2200" kern="1200">
          <a:solidFill>
            <a:schemeClr val="tx1"/>
          </a:solidFill>
          <a:latin typeface="+mn-lt"/>
          <a:ea typeface="+mn-ea"/>
          <a:cs typeface="+mn-cs"/>
        </a:defRPr>
      </a:lvl2pPr>
      <a:lvl3pPr marL="1088224" algn="l" defTabSz="1088224" rtl="0" eaLnBrk="1" latinLnBrk="0" hangingPunct="1">
        <a:defRPr sz="2200" kern="1200">
          <a:solidFill>
            <a:schemeClr val="tx1"/>
          </a:solidFill>
          <a:latin typeface="+mn-lt"/>
          <a:ea typeface="+mn-ea"/>
          <a:cs typeface="+mn-cs"/>
        </a:defRPr>
      </a:lvl3pPr>
      <a:lvl4pPr marL="1632335" algn="l" defTabSz="1088224" rtl="0" eaLnBrk="1" latinLnBrk="0" hangingPunct="1">
        <a:defRPr sz="2200" kern="1200">
          <a:solidFill>
            <a:schemeClr val="tx1"/>
          </a:solidFill>
          <a:latin typeface="+mn-lt"/>
          <a:ea typeface="+mn-ea"/>
          <a:cs typeface="+mn-cs"/>
        </a:defRPr>
      </a:lvl4pPr>
      <a:lvl5pPr marL="2176446" algn="l" defTabSz="1088224" rtl="0" eaLnBrk="1" latinLnBrk="0" hangingPunct="1">
        <a:defRPr sz="2200" kern="1200">
          <a:solidFill>
            <a:schemeClr val="tx1"/>
          </a:solidFill>
          <a:latin typeface="+mn-lt"/>
          <a:ea typeface="+mn-ea"/>
          <a:cs typeface="+mn-cs"/>
        </a:defRPr>
      </a:lvl5pPr>
      <a:lvl6pPr marL="2720558" algn="l" defTabSz="1088224" rtl="0" eaLnBrk="1" latinLnBrk="0" hangingPunct="1">
        <a:defRPr sz="2200" kern="1200">
          <a:solidFill>
            <a:schemeClr val="tx1"/>
          </a:solidFill>
          <a:latin typeface="+mn-lt"/>
          <a:ea typeface="+mn-ea"/>
          <a:cs typeface="+mn-cs"/>
        </a:defRPr>
      </a:lvl6pPr>
      <a:lvl7pPr marL="3264669" algn="l" defTabSz="1088224" rtl="0" eaLnBrk="1" latinLnBrk="0" hangingPunct="1">
        <a:defRPr sz="2200" kern="1200">
          <a:solidFill>
            <a:schemeClr val="tx1"/>
          </a:solidFill>
          <a:latin typeface="+mn-lt"/>
          <a:ea typeface="+mn-ea"/>
          <a:cs typeface="+mn-cs"/>
        </a:defRPr>
      </a:lvl7pPr>
      <a:lvl8pPr marL="3808780" algn="l" defTabSz="1088224" rtl="0" eaLnBrk="1" latinLnBrk="0" hangingPunct="1">
        <a:defRPr sz="2200" kern="1200">
          <a:solidFill>
            <a:schemeClr val="tx1"/>
          </a:solidFill>
          <a:latin typeface="+mn-lt"/>
          <a:ea typeface="+mn-ea"/>
          <a:cs typeface="+mn-cs"/>
        </a:defRPr>
      </a:lvl8pPr>
      <a:lvl9pPr marL="4352891" algn="l" defTabSz="1088224" rtl="0" eaLnBrk="1" latinLnBrk="0" hangingPunct="1">
        <a:defRPr sz="2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108815" tIns="54409" rIns="108815" bIns="54409"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6"/>
            <a:ext cx="10972800" cy="4525963"/>
          </a:xfrm>
          <a:prstGeom prst="rect">
            <a:avLst/>
          </a:prstGeom>
        </p:spPr>
        <p:txBody>
          <a:bodyPr vert="horz" lIns="108815" tIns="54409" rIns="108815" bIns="5440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484464" y="6356356"/>
            <a:ext cx="2781300" cy="365125"/>
          </a:xfrm>
          <a:prstGeom prst="rect">
            <a:avLst/>
          </a:prstGeom>
        </p:spPr>
        <p:txBody>
          <a:bodyPr vert="horz" lIns="108815" tIns="54409" rIns="54409" bIns="54409" rtlCol="0" anchor="ctr"/>
          <a:lstStyle>
            <a:lvl1pPr algn="r">
              <a:defRPr sz="1400">
                <a:solidFill>
                  <a:schemeClr val="tx1">
                    <a:lumMod val="65000"/>
                    <a:lumOff val="35000"/>
                  </a:schemeClr>
                </a:solidFill>
                <a:latin typeface="Century Gothic" pitchFamily="34" charset="0"/>
              </a:defRPr>
            </a:lvl1pPr>
          </a:lstStyle>
          <a:p>
            <a:pPr defTabSz="1088154"/>
            <a:fld id="{B0C4986D-6BE9-4264-908F-02DB36FD8D6C}" type="datetime1">
              <a:rPr lang="en-US" smtClean="0">
                <a:solidFill>
                  <a:prstClr val="black">
                    <a:lumMod val="65000"/>
                    <a:lumOff val="35000"/>
                  </a:prstClr>
                </a:solidFill>
              </a:rPr>
              <a:pPr defTabSz="1088154"/>
              <a:t>9/13/18</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878887" y="6356356"/>
            <a:ext cx="3797300" cy="365125"/>
          </a:xfrm>
          <a:prstGeom prst="rect">
            <a:avLst/>
          </a:prstGeom>
        </p:spPr>
        <p:txBody>
          <a:bodyPr vert="horz" lIns="54409" tIns="54409" rIns="108815" bIns="54409" rtlCol="0" anchor="ctr"/>
          <a:lstStyle>
            <a:lvl1pPr algn="l">
              <a:defRPr sz="1400">
                <a:solidFill>
                  <a:schemeClr val="tx1">
                    <a:lumMod val="65000"/>
                    <a:lumOff val="35000"/>
                  </a:schemeClr>
                </a:solidFill>
                <a:latin typeface="Century Gothic" pitchFamily="34" charset="0"/>
              </a:defRPr>
            </a:lvl1pPr>
          </a:lstStyle>
          <a:p>
            <a:pPr defTabSz="1088154"/>
            <a:r>
              <a:rPr lang="en-US" smtClean="0">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11391038" y="6356356"/>
            <a:ext cx="749300" cy="365125"/>
          </a:xfrm>
          <a:prstGeom prst="rect">
            <a:avLst/>
          </a:prstGeom>
        </p:spPr>
        <p:txBody>
          <a:bodyPr vert="horz" lIns="32645" tIns="54409" rIns="54409" bIns="54409" rtlCol="0" anchor="ctr"/>
          <a:lstStyle>
            <a:lvl1pPr algn="l">
              <a:defRPr sz="1400">
                <a:solidFill>
                  <a:schemeClr val="tx1">
                    <a:lumMod val="65000"/>
                    <a:lumOff val="35000"/>
                  </a:schemeClr>
                </a:solidFill>
                <a:latin typeface="Century Gothic" pitchFamily="34" charset="0"/>
              </a:defRPr>
            </a:lvl1pPr>
          </a:lstStyle>
          <a:p>
            <a:pPr defTabSz="1088154"/>
            <a:fld id="{BA9B540C-44DA-4F69-89C9-7C84606640D3}" type="slidenum">
              <a:rPr lang="en-US" smtClean="0">
                <a:solidFill>
                  <a:prstClr val="black">
                    <a:lumMod val="65000"/>
                    <a:lumOff val="35000"/>
                  </a:prstClr>
                </a:solidFill>
              </a:rPr>
              <a:pPr defTabSz="1088154"/>
              <a:t>‹#›</a:t>
            </a:fld>
            <a:endParaRPr lang="en-US" dirty="0">
              <a:solidFill>
                <a:prstClr val="black">
                  <a:lumMod val="65000"/>
                  <a:lumOff val="35000"/>
                </a:prstClr>
              </a:solidFill>
            </a:endParaRPr>
          </a:p>
        </p:txBody>
      </p:sp>
      <p:sp>
        <p:nvSpPr>
          <p:cNvPr id="7" name="Oval 6"/>
          <p:cNvSpPr/>
          <p:nvPr/>
        </p:nvSpPr>
        <p:spPr>
          <a:xfrm>
            <a:off x="11277013"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815" tIns="54409" rIns="108815" bIns="54409" rtlCol="0" anchor="ctr"/>
          <a:lstStyle/>
          <a:p>
            <a:pPr algn="ctr" defTabSz="1088154"/>
            <a:endParaRPr lang="en-US" sz="2200">
              <a:solidFill>
                <a:prstClr val="white"/>
              </a:solidFill>
              <a:latin typeface="Palatino Linotype"/>
            </a:endParaRPr>
          </a:p>
        </p:txBody>
      </p:sp>
      <p:sp>
        <p:nvSpPr>
          <p:cNvPr id="8" name="Oval 7"/>
          <p:cNvSpPr/>
          <p:nvPr/>
        </p:nvSpPr>
        <p:spPr>
          <a:xfrm>
            <a:off x="758827"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815" tIns="54409" rIns="108815" bIns="54409" rtlCol="0" anchor="ctr"/>
          <a:lstStyle/>
          <a:p>
            <a:pPr algn="ctr" defTabSz="1088154"/>
            <a:endParaRPr lang="en-US" sz="2200">
              <a:solidFill>
                <a:prstClr val="white"/>
              </a:solidFill>
              <a:latin typeface="Palatino Linotype"/>
            </a:endParaRPr>
          </a:p>
        </p:txBody>
      </p:sp>
    </p:spTree>
    <p:extLst>
      <p:ext uri="{BB962C8B-B14F-4D97-AF65-F5344CB8AC3E}">
        <p14:creationId xmlns:p14="http://schemas.microsoft.com/office/powerpoint/2010/main" val="243598944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1088154" rtl="0" eaLnBrk="1" latinLnBrk="0" hangingPunct="1">
        <a:lnSpc>
          <a:spcPts val="6904"/>
        </a:lnSpc>
        <a:spcBef>
          <a:spcPct val="0"/>
        </a:spcBef>
        <a:buNone/>
        <a:defRPr sz="6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408058" indent="-408058" algn="l" defTabSz="1088154" rtl="0" eaLnBrk="1" latinLnBrk="0" hangingPunct="1">
        <a:spcBef>
          <a:spcPct val="20000"/>
        </a:spcBef>
        <a:buFont typeface="Arial" pitchFamily="34" charset="0"/>
        <a:buChar char="•"/>
        <a:defRPr sz="2800" kern="1200">
          <a:solidFill>
            <a:schemeClr val="tx1">
              <a:lumMod val="50000"/>
              <a:lumOff val="50000"/>
            </a:schemeClr>
          </a:solidFill>
          <a:latin typeface="+mj-lt"/>
          <a:ea typeface="+mn-ea"/>
          <a:cs typeface="+mn-cs"/>
        </a:defRPr>
      </a:lvl1pPr>
      <a:lvl2pPr marL="884126" indent="-340047" algn="l" defTabSz="1088154" rtl="0" eaLnBrk="1" latinLnBrk="0" hangingPunct="1">
        <a:spcBef>
          <a:spcPct val="20000"/>
        </a:spcBef>
        <a:buFont typeface="Courier New" pitchFamily="49" charset="0"/>
        <a:buChar char="o"/>
        <a:defRPr sz="1900" kern="1200">
          <a:solidFill>
            <a:schemeClr val="tx1">
              <a:lumMod val="50000"/>
              <a:lumOff val="50000"/>
            </a:schemeClr>
          </a:solidFill>
          <a:latin typeface="+mj-lt"/>
          <a:ea typeface="+mn-ea"/>
          <a:cs typeface="+mn-cs"/>
        </a:defRPr>
      </a:lvl2pPr>
      <a:lvl3pPr marL="1360192" indent="-272038" algn="l" defTabSz="1088154" rtl="0" eaLnBrk="1" latinLnBrk="0" hangingPunct="1">
        <a:spcBef>
          <a:spcPct val="20000"/>
        </a:spcBef>
        <a:buFont typeface="Arial" pitchFamily="34" charset="0"/>
        <a:buChar char="•"/>
        <a:defRPr sz="1900" kern="1200">
          <a:solidFill>
            <a:schemeClr val="tx1">
              <a:lumMod val="50000"/>
              <a:lumOff val="50000"/>
            </a:schemeClr>
          </a:solidFill>
          <a:latin typeface="+mj-lt"/>
          <a:ea typeface="+mn-ea"/>
          <a:cs typeface="+mn-cs"/>
        </a:defRPr>
      </a:lvl3pPr>
      <a:lvl4pPr marL="1904268" indent="-272038" algn="l" defTabSz="1088154" rtl="0" eaLnBrk="1" latinLnBrk="0" hangingPunct="1">
        <a:spcBef>
          <a:spcPct val="20000"/>
        </a:spcBef>
        <a:buFont typeface="Courier New" pitchFamily="49" charset="0"/>
        <a:buChar char="o"/>
        <a:defRPr sz="1900" kern="1200">
          <a:solidFill>
            <a:schemeClr val="tx1">
              <a:lumMod val="50000"/>
              <a:lumOff val="50000"/>
            </a:schemeClr>
          </a:solidFill>
          <a:latin typeface="+mj-lt"/>
          <a:ea typeface="+mn-ea"/>
          <a:cs typeface="+mn-cs"/>
        </a:defRPr>
      </a:lvl4pPr>
      <a:lvl5pPr marL="2448344" indent="-272038" algn="l" defTabSz="1088154" rtl="0" eaLnBrk="1" latinLnBrk="0" hangingPunct="1">
        <a:spcBef>
          <a:spcPct val="20000"/>
        </a:spcBef>
        <a:buFont typeface="Arial" pitchFamily="34" charset="0"/>
        <a:buChar char="•"/>
        <a:defRPr sz="1900" kern="1200">
          <a:solidFill>
            <a:schemeClr val="tx1">
              <a:lumMod val="50000"/>
              <a:lumOff val="50000"/>
            </a:schemeClr>
          </a:solidFill>
          <a:latin typeface="+mj-lt"/>
          <a:ea typeface="+mn-ea"/>
          <a:cs typeface="+mn-cs"/>
        </a:defRPr>
      </a:lvl5pPr>
      <a:lvl6pPr marL="2992422" indent="-272038" algn="l" defTabSz="1088154" rtl="0" eaLnBrk="1" latinLnBrk="0" hangingPunct="1">
        <a:spcBef>
          <a:spcPct val="20000"/>
        </a:spcBef>
        <a:buFont typeface="Courier New" pitchFamily="49" charset="0"/>
        <a:buChar char="o"/>
        <a:defRPr sz="1900" kern="1200">
          <a:solidFill>
            <a:schemeClr val="tx1">
              <a:lumMod val="50000"/>
              <a:lumOff val="50000"/>
            </a:schemeClr>
          </a:solidFill>
          <a:latin typeface="+mj-lt"/>
          <a:ea typeface="+mn-ea"/>
          <a:cs typeface="+mn-cs"/>
        </a:defRPr>
      </a:lvl6pPr>
      <a:lvl7pPr marL="3536498" indent="-272038" algn="l" defTabSz="1088154" rtl="0" eaLnBrk="1" latinLnBrk="0" hangingPunct="1">
        <a:spcBef>
          <a:spcPct val="20000"/>
        </a:spcBef>
        <a:buFont typeface="Arial" pitchFamily="34" charset="0"/>
        <a:buChar char="•"/>
        <a:defRPr sz="1900" kern="1200">
          <a:solidFill>
            <a:schemeClr val="tx1">
              <a:lumMod val="50000"/>
              <a:lumOff val="50000"/>
            </a:schemeClr>
          </a:solidFill>
          <a:latin typeface="+mj-lt"/>
          <a:ea typeface="+mn-ea"/>
          <a:cs typeface="+mn-cs"/>
        </a:defRPr>
      </a:lvl7pPr>
      <a:lvl8pPr marL="4080575" indent="-272038" algn="l" defTabSz="1088154" rtl="0" eaLnBrk="1" latinLnBrk="0" hangingPunct="1">
        <a:spcBef>
          <a:spcPct val="20000"/>
        </a:spcBef>
        <a:buFont typeface="Courier New" pitchFamily="49" charset="0"/>
        <a:buChar char="o"/>
        <a:defRPr sz="1900" kern="1200">
          <a:solidFill>
            <a:schemeClr val="tx1">
              <a:lumMod val="50000"/>
              <a:lumOff val="50000"/>
            </a:schemeClr>
          </a:solidFill>
          <a:latin typeface="+mj-lt"/>
          <a:ea typeface="+mn-ea"/>
          <a:cs typeface="+mn-cs"/>
        </a:defRPr>
      </a:lvl8pPr>
      <a:lvl9pPr marL="4624652" indent="-272038" algn="l" defTabSz="1088154" rtl="0" eaLnBrk="1" latinLnBrk="0" hangingPunct="1">
        <a:spcBef>
          <a:spcPct val="20000"/>
        </a:spcBef>
        <a:buFont typeface="Arial" pitchFamily="34" charset="0"/>
        <a:buChar char="•"/>
        <a:defRPr sz="1900" kern="1200">
          <a:solidFill>
            <a:schemeClr val="tx1">
              <a:lumMod val="50000"/>
              <a:lumOff val="50000"/>
            </a:schemeClr>
          </a:solidFill>
          <a:latin typeface="+mj-lt"/>
          <a:ea typeface="+mn-ea"/>
          <a:cs typeface="+mn-cs"/>
        </a:defRPr>
      </a:lvl9pPr>
    </p:bodyStyle>
    <p:otherStyle>
      <a:defPPr>
        <a:defRPr lang="en-US"/>
      </a:defPPr>
      <a:lvl1pPr marL="0" algn="l" defTabSz="1088154" rtl="0" eaLnBrk="1" latinLnBrk="0" hangingPunct="1">
        <a:defRPr sz="2200" kern="1200">
          <a:solidFill>
            <a:schemeClr val="tx1"/>
          </a:solidFill>
          <a:latin typeface="+mn-lt"/>
          <a:ea typeface="+mn-ea"/>
          <a:cs typeface="+mn-cs"/>
        </a:defRPr>
      </a:lvl1pPr>
      <a:lvl2pPr marL="544076" algn="l" defTabSz="1088154" rtl="0" eaLnBrk="1" latinLnBrk="0" hangingPunct="1">
        <a:defRPr sz="2200" kern="1200">
          <a:solidFill>
            <a:schemeClr val="tx1"/>
          </a:solidFill>
          <a:latin typeface="+mn-lt"/>
          <a:ea typeface="+mn-ea"/>
          <a:cs typeface="+mn-cs"/>
        </a:defRPr>
      </a:lvl2pPr>
      <a:lvl3pPr marL="1088154" algn="l" defTabSz="1088154" rtl="0" eaLnBrk="1" latinLnBrk="0" hangingPunct="1">
        <a:defRPr sz="2200" kern="1200">
          <a:solidFill>
            <a:schemeClr val="tx1"/>
          </a:solidFill>
          <a:latin typeface="+mn-lt"/>
          <a:ea typeface="+mn-ea"/>
          <a:cs typeface="+mn-cs"/>
        </a:defRPr>
      </a:lvl3pPr>
      <a:lvl4pPr marL="1632230" algn="l" defTabSz="1088154" rtl="0" eaLnBrk="1" latinLnBrk="0" hangingPunct="1">
        <a:defRPr sz="2200" kern="1200">
          <a:solidFill>
            <a:schemeClr val="tx1"/>
          </a:solidFill>
          <a:latin typeface="+mn-lt"/>
          <a:ea typeface="+mn-ea"/>
          <a:cs typeface="+mn-cs"/>
        </a:defRPr>
      </a:lvl4pPr>
      <a:lvl5pPr marL="2176306" algn="l" defTabSz="1088154" rtl="0" eaLnBrk="1" latinLnBrk="0" hangingPunct="1">
        <a:defRPr sz="2200" kern="1200">
          <a:solidFill>
            <a:schemeClr val="tx1"/>
          </a:solidFill>
          <a:latin typeface="+mn-lt"/>
          <a:ea typeface="+mn-ea"/>
          <a:cs typeface="+mn-cs"/>
        </a:defRPr>
      </a:lvl5pPr>
      <a:lvl6pPr marL="2720384" algn="l" defTabSz="1088154" rtl="0" eaLnBrk="1" latinLnBrk="0" hangingPunct="1">
        <a:defRPr sz="2200" kern="1200">
          <a:solidFill>
            <a:schemeClr val="tx1"/>
          </a:solidFill>
          <a:latin typeface="+mn-lt"/>
          <a:ea typeface="+mn-ea"/>
          <a:cs typeface="+mn-cs"/>
        </a:defRPr>
      </a:lvl6pPr>
      <a:lvl7pPr marL="3264460" algn="l" defTabSz="1088154" rtl="0" eaLnBrk="1" latinLnBrk="0" hangingPunct="1">
        <a:defRPr sz="2200" kern="1200">
          <a:solidFill>
            <a:schemeClr val="tx1"/>
          </a:solidFill>
          <a:latin typeface="+mn-lt"/>
          <a:ea typeface="+mn-ea"/>
          <a:cs typeface="+mn-cs"/>
        </a:defRPr>
      </a:lvl7pPr>
      <a:lvl8pPr marL="3808536" algn="l" defTabSz="1088154" rtl="0" eaLnBrk="1" latinLnBrk="0" hangingPunct="1">
        <a:defRPr sz="2200" kern="1200">
          <a:solidFill>
            <a:schemeClr val="tx1"/>
          </a:solidFill>
          <a:latin typeface="+mn-lt"/>
          <a:ea typeface="+mn-ea"/>
          <a:cs typeface="+mn-cs"/>
        </a:defRPr>
      </a:lvl8pPr>
      <a:lvl9pPr marL="4352613" algn="l" defTabSz="1088154"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77"/>
            <a:fld id="{F51376BE-D49D-E946-9484-81A0C482C8D7}" type="datetimeFigureOut">
              <a:rPr lang="en-US" smtClean="0">
                <a:solidFill>
                  <a:srgbClr val="000000">
                    <a:tint val="75000"/>
                  </a:srgbClr>
                </a:solidFill>
                <a:uFillTx/>
              </a:rPr>
              <a:pPr defTabSz="914377"/>
              <a:t>9/13/18</a:t>
            </a:fld>
            <a:endParaRPr lang="en-US">
              <a:solidFill>
                <a:srgbClr val="000000">
                  <a:tint val="75000"/>
                </a:srgbClr>
              </a:solidFill>
              <a:uFillTx/>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202320401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p:txStyles>
    <p:titleStyle>
      <a:lvl1pPr algn="ctr" defTabSz="457200" rtl="0" eaLnBrk="1" latinLnBrk="0" hangingPunct="1">
        <a:spcBef>
          <a:spcPct val="0"/>
        </a:spcBef>
        <a:buNone/>
        <a:defRPr sz="4400" kern="1200">
          <a:solidFill>
            <a:srgbClr val="27335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5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5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hyperlink" Target="http://www.example.org/users/jane/"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5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7.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8.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1.png"/><Relationship Id="rId1" Type="http://schemas.openxmlformats.org/officeDocument/2006/relationships/slideLayout" Target="../slideLayouts/slideLayout78.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8.tiff"/></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24.png"/><Relationship Id="rId1" Type="http://schemas.openxmlformats.org/officeDocument/2006/relationships/slideLayout" Target="../slideLayouts/slideLayout78.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1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8.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1.wdp"/><Relationship Id="rId1" Type="http://schemas.openxmlformats.org/officeDocument/2006/relationships/slideLayout" Target="../slideLayouts/slideLayout78.xml"/><Relationship Id="rId2" Type="http://schemas.openxmlformats.org/officeDocument/2006/relationships/image" Target="../media/image28.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 Id="rId3" Type="http://schemas.openxmlformats.org/officeDocument/2006/relationships/image" Target="../media/image35.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1.bin"/><Relationship Id="rId5" Type="http://schemas.openxmlformats.org/officeDocument/2006/relationships/image" Target="../media/image41.emf"/><Relationship Id="rId6" Type="http://schemas.openxmlformats.org/officeDocument/2006/relationships/image" Target="../media/image43.png"/><Relationship Id="rId7" Type="http://schemas.openxmlformats.org/officeDocument/2006/relationships/oleObject" Target="../embeddings/Microsoft_Excel_97_-_2004_Worksheet1.xls"/><Relationship Id="rId8" Type="http://schemas.openxmlformats.org/officeDocument/2006/relationships/image" Target="../media/image42.emf"/><Relationship Id="rId1" Type="http://schemas.openxmlformats.org/officeDocument/2006/relationships/vmlDrawing" Target="../drawings/vmlDrawing1.vml"/><Relationship Id="rId2" Type="http://schemas.openxmlformats.org/officeDocument/2006/relationships/slideLayout" Target="../slideLayouts/slideLayout7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hyperlink" Target="http://www.loganalyzer.ne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44.jpeg"/></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jpg"/><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46.emf"/><Relationship Id="rId3" Type="http://schemas.openxmlformats.org/officeDocument/2006/relationships/image" Target="../media/image47.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xml"/><Relationship Id="rId3" Type="http://schemas.openxmlformats.org/officeDocument/2006/relationships/image" Target="../media/image10.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hyperlink" Target="view-source:http://imgs.sfgate.com/css1329417713/sitewide/css/sitewide.cs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ccil.org/~cowan/XML/tagsoup/" TargetMode="External"/><Relationship Id="rId4" Type="http://schemas.openxmlformats.org/officeDocument/2006/relationships/hyperlink" Target="http://www.jezuk.co.uk/cgi-bin/view/arabica/code" TargetMode="External"/><Relationship Id="rId1" Type="http://schemas.openxmlformats.org/officeDocument/2006/relationships/slideLayout" Target="../slideLayouts/slideLayout78.xml"/><Relationship Id="rId2" Type="http://schemas.openxmlformats.org/officeDocument/2006/relationships/hyperlink" Target="http://www.crummy.com/software/BeautifulSoup/"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4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Important Dates</a:t>
            </a:r>
            <a:endParaRPr lang="en-US" dirty="0"/>
          </a:p>
        </p:txBody>
      </p:sp>
      <p:sp>
        <p:nvSpPr>
          <p:cNvPr id="9" name="Content Placeholder 8"/>
          <p:cNvSpPr>
            <a:spLocks noGrp="1"/>
          </p:cNvSpPr>
          <p:nvPr>
            <p:ph idx="1"/>
          </p:nvPr>
        </p:nvSpPr>
        <p:spPr/>
        <p:txBody>
          <a:bodyPr>
            <a:normAutofit/>
          </a:bodyPr>
          <a:lstStyle/>
          <a:p>
            <a:r>
              <a:rPr lang="en-US" dirty="0"/>
              <a:t>Assignment #1: Intro to </a:t>
            </a:r>
            <a:r>
              <a:rPr lang="en-US" dirty="0" smtClean="0"/>
              <a:t>Python </a:t>
            </a:r>
            <a:r>
              <a:rPr lang="mr-IN" dirty="0" smtClean="0"/>
              <a:t>–</a:t>
            </a:r>
            <a:r>
              <a:rPr lang="en-US" dirty="0" smtClean="0"/>
              <a:t> </a:t>
            </a:r>
            <a:r>
              <a:rPr lang="en-US" dirty="0" smtClean="0"/>
              <a:t>Opens 9/13</a:t>
            </a:r>
            <a:endParaRPr lang="en-US" dirty="0"/>
          </a:p>
          <a:p>
            <a:r>
              <a:rPr lang="en-US" dirty="0"/>
              <a:t>Research Proposal Instructions will be handed out</a:t>
            </a:r>
            <a:r>
              <a:rPr lang="en-US" dirty="0" smtClean="0"/>
              <a:t>. (9/13)</a:t>
            </a:r>
          </a:p>
          <a:p>
            <a:r>
              <a:rPr lang="en-US" dirty="0"/>
              <a:t>Assignment #2: Applying Analysis Techniques and Statistical Inference to </a:t>
            </a:r>
            <a:r>
              <a:rPr lang="en-US" dirty="0" smtClean="0"/>
              <a:t>Data: Opens 10/4</a:t>
            </a:r>
            <a:endParaRPr lang="en-US" dirty="0"/>
          </a:p>
          <a:p>
            <a:r>
              <a:rPr lang="en-US" dirty="0"/>
              <a:t>Assignment #1: </a:t>
            </a:r>
            <a:r>
              <a:rPr lang="en-US" dirty="0" smtClean="0"/>
              <a:t>Due 10/4</a:t>
            </a:r>
            <a:endParaRPr lang="en-US" dirty="0"/>
          </a:p>
          <a:p>
            <a:r>
              <a:rPr lang="en-US" dirty="0"/>
              <a:t>Students Research Proposals Due: (10/4) </a:t>
            </a:r>
          </a:p>
        </p:txBody>
      </p:sp>
    </p:spTree>
    <p:extLst>
      <p:ext uri="{BB962C8B-B14F-4D97-AF65-F5344CB8AC3E}">
        <p14:creationId xmlns:p14="http://schemas.microsoft.com/office/powerpoint/2010/main" val="179019003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7" name="Content Placeholder 6"/>
          <p:cNvSpPr>
            <a:spLocks noGrp="1"/>
          </p:cNvSpPr>
          <p:nvPr>
            <p:ph sz="half" idx="1"/>
          </p:nvPr>
        </p:nvSpPr>
        <p:spPr>
          <a:ln>
            <a:noFill/>
          </a:ln>
        </p:spPr>
        <p:txBody>
          <a:bodyPr>
            <a:normAutofit/>
          </a:bodyPr>
          <a:lstStyle/>
          <a:p>
            <a:pPr marL="0" indent="0">
              <a:buNone/>
            </a:pPr>
            <a:r>
              <a:rPr lang="en-US" sz="2000" u="sng" dirty="0"/>
              <a:t>When is data “dirty</a:t>
            </a:r>
            <a:r>
              <a:rPr lang="en-US" sz="2000" u="sng" dirty="0" smtClean="0"/>
              <a:t>”?</a:t>
            </a:r>
            <a:endParaRPr lang="en-US" sz="2000" u="sng" dirty="0"/>
          </a:p>
          <a:p>
            <a:endParaRPr lang="en-US" sz="2000" dirty="0"/>
          </a:p>
        </p:txBody>
      </p:sp>
      <p:sp>
        <p:nvSpPr>
          <p:cNvPr id="8" name="Content Placeholder 7"/>
          <p:cNvSpPr>
            <a:spLocks noGrp="1"/>
          </p:cNvSpPr>
          <p:nvPr>
            <p:ph sz="half" idx="2"/>
          </p:nvPr>
        </p:nvSpPr>
        <p:spPr>
          <a:ln>
            <a:noFill/>
          </a:ln>
        </p:spPr>
        <p:txBody>
          <a:bodyPr>
            <a:normAutofit/>
          </a:bodyPr>
          <a:lstStyle/>
          <a:p>
            <a:pPr marL="0" indent="0">
              <a:buNone/>
            </a:pPr>
            <a:r>
              <a:rPr lang="en-US" sz="2000" u="sng" dirty="0"/>
              <a:t>How does that happen?</a:t>
            </a:r>
            <a:endParaRPr lang="en-US" sz="2000" dirty="0"/>
          </a:p>
          <a:p>
            <a:endParaRPr lang="en-US" sz="2000" u="sng" dirty="0"/>
          </a:p>
        </p:txBody>
      </p:sp>
    </p:spTree>
    <p:extLst>
      <p:ext uri="{BB962C8B-B14F-4D97-AF65-F5344CB8AC3E}">
        <p14:creationId xmlns:p14="http://schemas.microsoft.com/office/powerpoint/2010/main" val="22322050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SOAP is</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a:t>SOAP covers the following four main areas:</a:t>
            </a:r>
          </a:p>
          <a:p>
            <a:pPr marL="274320" indent="-274320">
              <a:lnSpc>
                <a:spcPct val="100000"/>
              </a:lnSpc>
            </a:pPr>
            <a:r>
              <a:rPr lang="en-US" sz="2400" b="1" dirty="0" smtClean="0"/>
              <a:t>A </a:t>
            </a:r>
            <a:r>
              <a:rPr lang="en-US" sz="2400" b="1" dirty="0"/>
              <a:t>message format </a:t>
            </a:r>
            <a:r>
              <a:rPr lang="en-US" sz="2400" dirty="0"/>
              <a:t>for one-way communication </a:t>
            </a:r>
            <a:r>
              <a:rPr lang="en-US" sz="2400" dirty="0" smtClean="0"/>
              <a:t>describing how </a:t>
            </a:r>
            <a:r>
              <a:rPr lang="en-US" sz="2400" dirty="0"/>
              <a:t>a message can be packed into an XML document.</a:t>
            </a:r>
          </a:p>
          <a:p>
            <a:pPr marL="274320" indent="-274320">
              <a:lnSpc>
                <a:spcPct val="100000"/>
              </a:lnSpc>
            </a:pPr>
            <a:r>
              <a:rPr lang="en-US" sz="2400" dirty="0" smtClean="0"/>
              <a:t>A </a:t>
            </a:r>
            <a:r>
              <a:rPr lang="en-US" sz="2400" b="1" dirty="0"/>
              <a:t>description </a:t>
            </a:r>
            <a:r>
              <a:rPr lang="en-US" sz="2400" dirty="0"/>
              <a:t>of how a SOAP message should </a:t>
            </a:r>
            <a:r>
              <a:rPr lang="en-US" sz="2400" dirty="0" smtClean="0"/>
              <a:t>be transported </a:t>
            </a:r>
            <a:r>
              <a:rPr lang="en-US" sz="2400" dirty="0"/>
              <a:t>using HTTP (for Web-based interaction) or </a:t>
            </a:r>
            <a:r>
              <a:rPr lang="en-US" sz="2400" dirty="0" smtClean="0"/>
              <a:t>SMTP (for </a:t>
            </a:r>
            <a:r>
              <a:rPr lang="en-US" sz="2400" dirty="0"/>
              <a:t>e-mail-based interaction).</a:t>
            </a:r>
          </a:p>
          <a:p>
            <a:pPr marL="274320" indent="-274320">
              <a:lnSpc>
                <a:spcPct val="100000"/>
              </a:lnSpc>
            </a:pPr>
            <a:r>
              <a:rPr lang="en-US" sz="2400" dirty="0" smtClean="0"/>
              <a:t>A </a:t>
            </a:r>
            <a:r>
              <a:rPr lang="en-US" sz="2400" b="1" dirty="0"/>
              <a:t>set of rules </a:t>
            </a:r>
            <a:r>
              <a:rPr lang="en-US" sz="2400" dirty="0"/>
              <a:t>that must be followed when processing </a:t>
            </a:r>
            <a:r>
              <a:rPr lang="en-US" sz="2400" dirty="0" smtClean="0"/>
              <a:t>a SOAP </a:t>
            </a:r>
            <a:r>
              <a:rPr lang="en-US" sz="2400" dirty="0"/>
              <a:t>message and a simple classification of the </a:t>
            </a:r>
            <a:r>
              <a:rPr lang="en-US" sz="2400" dirty="0" smtClean="0"/>
              <a:t>entities involved </a:t>
            </a:r>
            <a:r>
              <a:rPr lang="en-US" sz="2400" dirty="0"/>
              <a:t>in processing a SOAP message.</a:t>
            </a:r>
          </a:p>
          <a:p>
            <a:pPr marL="274320" indent="-274320">
              <a:lnSpc>
                <a:spcPct val="100000"/>
              </a:lnSpc>
            </a:pPr>
            <a:r>
              <a:rPr lang="en-US" sz="2400" dirty="0" smtClean="0"/>
              <a:t>A </a:t>
            </a:r>
            <a:r>
              <a:rPr lang="en-US" sz="2400" b="1" dirty="0"/>
              <a:t>set of conventions </a:t>
            </a:r>
            <a:r>
              <a:rPr lang="en-US" sz="2400" dirty="0"/>
              <a:t>on how to turn an RPC call into </a:t>
            </a:r>
            <a:r>
              <a:rPr lang="en-US" sz="2400" dirty="0" smtClean="0"/>
              <a:t>a SOAP </a:t>
            </a:r>
            <a:r>
              <a:rPr lang="en-US" sz="2400" dirty="0"/>
              <a:t>message and back.</a:t>
            </a:r>
            <a:endParaRPr lang="en-US" sz="2400" dirty="0" smtClean="0"/>
          </a:p>
          <a:p>
            <a:pPr fontAlgn="auto">
              <a:lnSpc>
                <a:spcPct val="100000"/>
              </a:lnSpc>
              <a:spcAft>
                <a:spcPts val="0"/>
              </a:spcAft>
              <a:buFontTx/>
              <a:buNone/>
              <a:defRPr/>
            </a:pPr>
            <a:endParaRPr lang="en-US" sz="2400" dirty="0" smtClean="0">
              <a:ea typeface="+mn-ea"/>
            </a:endParaRPr>
          </a:p>
        </p:txBody>
      </p:sp>
    </p:spTree>
    <p:extLst>
      <p:ext uri="{BB962C8B-B14F-4D97-AF65-F5344CB8AC3E}">
        <p14:creationId xmlns:p14="http://schemas.microsoft.com/office/powerpoint/2010/main" val="3281937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Soap Message</a:t>
            </a:r>
          </a:p>
        </p:txBody>
      </p:sp>
      <p:sp>
        <p:nvSpPr>
          <p:cNvPr id="3" name="Content Placeholder 2"/>
          <p:cNvSpPr>
            <a:spLocks noGrp="1"/>
          </p:cNvSpPr>
          <p:nvPr>
            <p:ph idx="1"/>
          </p:nvPr>
        </p:nvSpPr>
        <p:spPr>
          <a:xfrm>
            <a:off x="609600" y="1676400"/>
            <a:ext cx="10972800" cy="4800600"/>
          </a:xfrm>
        </p:spPr>
        <p:txBody>
          <a:bodyPr rtlCol="0">
            <a:normAutofit/>
          </a:bodyPr>
          <a:lstStyle/>
          <a:p>
            <a:pPr fontAlgn="auto">
              <a:spcAft>
                <a:spcPts val="0"/>
              </a:spcAft>
              <a:buFontTx/>
              <a:buNone/>
              <a:defRPr/>
            </a:pPr>
            <a:r>
              <a:rPr lang="en-US" sz="2400" dirty="0" smtClean="0">
                <a:ea typeface="+mn-ea"/>
              </a:rPr>
              <a:t>Typically an XML element containing header and body elements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43" y="2514600"/>
            <a:ext cx="10068127"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27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SOAP RPC</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smtClean="0"/>
              <a:t>SOAP RPC messages typically encode arguments that are presented to the calling program as parameters and return values:</a:t>
            </a:r>
            <a:endParaRPr lang="en-US" sz="2400" dirty="0"/>
          </a:p>
          <a:p>
            <a:pPr fontAlgn="auto">
              <a:lnSpc>
                <a:spcPct val="100000"/>
              </a:lnSpc>
              <a:spcAft>
                <a:spcPts val="0"/>
              </a:spcAft>
              <a:buFontTx/>
              <a:buNone/>
              <a:defRPr/>
            </a:pPr>
            <a:endParaRPr lang="en-US" sz="2400" dirty="0" smtClean="0">
              <a:ea typeface="+mn-ea"/>
            </a:endParaRP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819400"/>
            <a:ext cx="96520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4296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09600" y="274638"/>
            <a:ext cx="10972800" cy="639762"/>
          </a:xfrm>
        </p:spPr>
        <p:txBody>
          <a:bodyPr>
            <a:normAutofit fontScale="90000"/>
          </a:bodyPr>
          <a:lstStyle/>
          <a:p>
            <a:pPr>
              <a:defRPr/>
            </a:pPr>
            <a:r>
              <a:rPr lang="en-US" dirty="0" smtClean="0"/>
              <a:t>Soap RPC</a:t>
            </a:r>
          </a:p>
        </p:txBody>
      </p:sp>
      <p:sp>
        <p:nvSpPr>
          <p:cNvPr id="3" name="Content Placeholder 2"/>
          <p:cNvSpPr>
            <a:spLocks noGrp="1"/>
          </p:cNvSpPr>
          <p:nvPr>
            <p:ph idx="1"/>
          </p:nvPr>
        </p:nvSpPr>
        <p:spPr>
          <a:xfrm>
            <a:off x="609600" y="1066800"/>
            <a:ext cx="10972800" cy="5410200"/>
          </a:xfrm>
        </p:spPr>
        <p:txBody>
          <a:bodyPr rtlCol="0">
            <a:normAutofit/>
          </a:bodyPr>
          <a:lstStyle/>
          <a:p>
            <a:pPr fontAlgn="auto">
              <a:spcAft>
                <a:spcPts val="0"/>
              </a:spcAft>
              <a:buFontTx/>
              <a:buNone/>
              <a:defRPr/>
            </a:pPr>
            <a:endParaRPr lang="en-US" sz="2400" dirty="0" smtClean="0">
              <a:ea typeface="+mn-ea"/>
            </a:endParaRPr>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1066801"/>
            <a:ext cx="7359649" cy="556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8787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09600" y="274638"/>
            <a:ext cx="10972800" cy="639762"/>
          </a:xfrm>
        </p:spPr>
        <p:txBody>
          <a:bodyPr>
            <a:normAutofit fontScale="90000"/>
          </a:bodyPr>
          <a:lstStyle/>
          <a:p>
            <a:pPr>
              <a:defRPr/>
            </a:pPr>
            <a:r>
              <a:rPr lang="en-US" dirty="0" smtClean="0"/>
              <a:t>Soap Response</a:t>
            </a:r>
          </a:p>
        </p:txBody>
      </p:sp>
      <p:sp>
        <p:nvSpPr>
          <p:cNvPr id="3" name="Content Placeholder 2"/>
          <p:cNvSpPr>
            <a:spLocks noGrp="1"/>
          </p:cNvSpPr>
          <p:nvPr>
            <p:ph idx="1"/>
          </p:nvPr>
        </p:nvSpPr>
        <p:spPr>
          <a:xfrm>
            <a:off x="609600" y="1066800"/>
            <a:ext cx="10972800" cy="5410200"/>
          </a:xfrm>
        </p:spPr>
        <p:txBody>
          <a:bodyPr rtlCol="0">
            <a:normAutofit/>
          </a:bodyPr>
          <a:lstStyle/>
          <a:p>
            <a:pPr fontAlgn="auto">
              <a:spcAft>
                <a:spcPts val="0"/>
              </a:spcAft>
              <a:buFontTx/>
              <a:buNone/>
              <a:defRPr/>
            </a:pPr>
            <a:endParaRPr lang="en-US" sz="2400" dirty="0" smtClean="0">
              <a:ea typeface="+mn-ea"/>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429" y="1097071"/>
            <a:ext cx="7641772" cy="5526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797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REST</a:t>
            </a:r>
          </a:p>
        </p:txBody>
      </p:sp>
      <p:sp>
        <p:nvSpPr>
          <p:cNvPr id="3" name="Content Placeholder 2"/>
          <p:cNvSpPr>
            <a:spLocks noGrp="1"/>
          </p:cNvSpPr>
          <p:nvPr>
            <p:ph idx="1"/>
          </p:nvPr>
        </p:nvSpPr>
        <p:spPr>
          <a:xfrm>
            <a:off x="381000" y="1074420"/>
            <a:ext cx="11460480" cy="5105400"/>
          </a:xfrm>
        </p:spPr>
        <p:txBody>
          <a:bodyPr rtlCol="0">
            <a:noAutofit/>
          </a:bodyPr>
          <a:lstStyle/>
          <a:p>
            <a:pPr fontAlgn="auto">
              <a:lnSpc>
                <a:spcPct val="100000"/>
              </a:lnSpc>
              <a:spcAft>
                <a:spcPts val="0"/>
              </a:spcAft>
              <a:buFontTx/>
              <a:buNone/>
              <a:defRPr/>
            </a:pPr>
            <a:r>
              <a:rPr lang="en-US" sz="2800" dirty="0" err="1" smtClean="0"/>
              <a:t>REpresentation</a:t>
            </a:r>
            <a:r>
              <a:rPr lang="en-US" sz="2800" dirty="0" smtClean="0"/>
              <a:t> State Transfer</a:t>
            </a:r>
          </a:p>
          <a:p>
            <a:pPr fontAlgn="auto">
              <a:lnSpc>
                <a:spcPct val="100000"/>
              </a:lnSpc>
              <a:spcAft>
                <a:spcPts val="0"/>
              </a:spcAft>
              <a:buFontTx/>
              <a:buNone/>
              <a:defRPr/>
            </a:pPr>
            <a:endParaRPr lang="en-US" sz="2800" dirty="0"/>
          </a:p>
          <a:p>
            <a:pPr marL="0" indent="0">
              <a:lnSpc>
                <a:spcPct val="100000"/>
              </a:lnSpc>
              <a:buNone/>
            </a:pPr>
            <a:r>
              <a:rPr lang="en-US" sz="2800" dirty="0"/>
              <a:t>Stateless Client/Server </a:t>
            </a:r>
            <a:r>
              <a:rPr lang="en-US" sz="2800" dirty="0" smtClean="0"/>
              <a:t>Protocol: Principles</a:t>
            </a:r>
            <a:endParaRPr lang="en-US" sz="2800" dirty="0"/>
          </a:p>
          <a:p>
            <a:pPr marL="457200" indent="-457200">
              <a:lnSpc>
                <a:spcPct val="100000"/>
              </a:lnSpc>
              <a:buFont typeface="+mj-lt"/>
              <a:buAutoNum type="arabicPeriod"/>
            </a:pPr>
            <a:r>
              <a:rPr lang="en-US" sz="2800" dirty="0" smtClean="0"/>
              <a:t>Each </a:t>
            </a:r>
            <a:r>
              <a:rPr lang="en-US" sz="2800" dirty="0"/>
              <a:t>message in the protocol contains all the </a:t>
            </a:r>
            <a:r>
              <a:rPr lang="en-US" sz="2800" dirty="0" smtClean="0"/>
              <a:t>information needed </a:t>
            </a:r>
            <a:r>
              <a:rPr lang="en-US" sz="2800" dirty="0"/>
              <a:t>by </a:t>
            </a:r>
            <a:r>
              <a:rPr lang="en-US" sz="2800" dirty="0" smtClean="0"/>
              <a:t>the receiver </a:t>
            </a:r>
            <a:r>
              <a:rPr lang="en-US" sz="2800" dirty="0"/>
              <a:t>to understand and/or process it. This constraint attempts to </a:t>
            </a:r>
            <a:r>
              <a:rPr lang="en-US" sz="2800" dirty="0">
                <a:solidFill>
                  <a:schemeClr val="accent2"/>
                </a:solidFill>
              </a:rPr>
              <a:t>“</a:t>
            </a:r>
            <a:r>
              <a:rPr lang="en-US" sz="2800" dirty="0" smtClean="0">
                <a:solidFill>
                  <a:schemeClr val="accent2"/>
                </a:solidFill>
              </a:rPr>
              <a:t>keep things </a:t>
            </a:r>
            <a:r>
              <a:rPr lang="en-US" sz="2800" dirty="0">
                <a:solidFill>
                  <a:schemeClr val="accent2"/>
                </a:solidFill>
              </a:rPr>
              <a:t>simple” </a:t>
            </a:r>
            <a:r>
              <a:rPr lang="en-US" sz="2800" dirty="0"/>
              <a:t>and avoid needless </a:t>
            </a:r>
            <a:r>
              <a:rPr lang="en-US" sz="2800" dirty="0" smtClean="0"/>
              <a:t>complexity</a:t>
            </a:r>
          </a:p>
          <a:p>
            <a:pPr marL="457200" indent="-457200">
              <a:lnSpc>
                <a:spcPct val="100000"/>
              </a:lnSpc>
              <a:buFont typeface="+mj-lt"/>
              <a:buAutoNum type="arabicPeriod"/>
            </a:pPr>
            <a:endParaRPr lang="en-US" sz="2800" dirty="0" smtClean="0"/>
          </a:p>
          <a:p>
            <a:pPr marL="457200" indent="-457200">
              <a:lnSpc>
                <a:spcPct val="100000"/>
              </a:lnSpc>
              <a:buFont typeface="+mj-lt"/>
              <a:buAutoNum type="arabicPeriod"/>
            </a:pPr>
            <a:r>
              <a:rPr lang="en-US" sz="2800" dirty="0" smtClean="0"/>
              <a:t>Set </a:t>
            </a:r>
            <a:r>
              <a:rPr lang="en-US" sz="2800" dirty="0"/>
              <a:t>of Uniquely Addressable Resources</a:t>
            </a:r>
          </a:p>
          <a:p>
            <a:pPr lvl="1">
              <a:lnSpc>
                <a:spcPct val="100000"/>
              </a:lnSpc>
            </a:pPr>
            <a:r>
              <a:rPr lang="en-US" sz="2400" dirty="0" smtClean="0">
                <a:solidFill>
                  <a:schemeClr val="accent2"/>
                </a:solidFill>
              </a:rPr>
              <a:t>“Everything is a Resource” </a:t>
            </a:r>
            <a:r>
              <a:rPr lang="en-US" sz="2400" dirty="0" smtClean="0"/>
              <a:t>in </a:t>
            </a:r>
            <a:r>
              <a:rPr lang="en-US" sz="2400" dirty="0"/>
              <a:t>a </a:t>
            </a:r>
            <a:r>
              <a:rPr lang="en-US" sz="2400" dirty="0" err="1"/>
              <a:t>RESTful</a:t>
            </a:r>
            <a:r>
              <a:rPr lang="en-US" sz="2400" dirty="0"/>
              <a:t> system</a:t>
            </a:r>
          </a:p>
          <a:p>
            <a:pPr lvl="1">
              <a:lnSpc>
                <a:spcPct val="100000"/>
              </a:lnSpc>
            </a:pPr>
            <a:r>
              <a:rPr lang="en-US" sz="2400" dirty="0" smtClean="0"/>
              <a:t>Requires </a:t>
            </a:r>
            <a:r>
              <a:rPr lang="en-US" sz="2400" dirty="0"/>
              <a:t>universal syntax for resource identification (e.g. URI)</a:t>
            </a:r>
            <a:endParaRPr lang="en-US" sz="2400" dirty="0" smtClean="0"/>
          </a:p>
          <a:p>
            <a:pPr fontAlgn="auto">
              <a:spcAft>
                <a:spcPts val="0"/>
              </a:spcAft>
              <a:buFontTx/>
              <a:buNone/>
              <a:defRPr/>
            </a:pPr>
            <a:endParaRPr lang="en-US" sz="2800" dirty="0" smtClean="0"/>
          </a:p>
          <a:p>
            <a:pPr fontAlgn="auto">
              <a:spcAft>
                <a:spcPts val="0"/>
              </a:spcAft>
              <a:buFontTx/>
              <a:buNone/>
              <a:defRPr/>
            </a:pPr>
            <a:endParaRPr lang="en-US" sz="2800" dirty="0" smtClean="0"/>
          </a:p>
        </p:txBody>
      </p:sp>
    </p:spTree>
    <p:extLst>
      <p:ext uri="{BB962C8B-B14F-4D97-AF65-F5344CB8AC3E}">
        <p14:creationId xmlns:p14="http://schemas.microsoft.com/office/powerpoint/2010/main" val="57604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09600" y="274638"/>
            <a:ext cx="10972800" cy="856932"/>
          </a:xfrm>
        </p:spPr>
        <p:txBody>
          <a:bodyPr>
            <a:normAutofit/>
          </a:bodyPr>
          <a:lstStyle/>
          <a:p>
            <a:pPr>
              <a:defRPr/>
            </a:pPr>
            <a:r>
              <a:rPr lang="en-US" dirty="0" smtClean="0"/>
              <a:t>REST</a:t>
            </a:r>
          </a:p>
        </p:txBody>
      </p:sp>
      <p:sp>
        <p:nvSpPr>
          <p:cNvPr id="3" name="Content Placeholder 2"/>
          <p:cNvSpPr>
            <a:spLocks noGrp="1"/>
          </p:cNvSpPr>
          <p:nvPr>
            <p:ph idx="1"/>
          </p:nvPr>
        </p:nvSpPr>
        <p:spPr>
          <a:xfrm>
            <a:off x="609600" y="1131570"/>
            <a:ext cx="10972800" cy="5345430"/>
          </a:xfrm>
        </p:spPr>
        <p:txBody>
          <a:bodyPr rtlCol="0">
            <a:normAutofit/>
          </a:bodyPr>
          <a:lstStyle/>
          <a:p>
            <a:pPr marL="457200" indent="-457200">
              <a:lnSpc>
                <a:spcPct val="100000"/>
              </a:lnSpc>
              <a:buFont typeface="+mj-lt"/>
              <a:buAutoNum type="arabicPeriod" startAt="3"/>
            </a:pPr>
            <a:r>
              <a:rPr lang="en-US" sz="2800" dirty="0"/>
              <a:t>Set of Well-Defined </a:t>
            </a:r>
            <a:r>
              <a:rPr lang="en-US" sz="2800" dirty="0" smtClean="0"/>
              <a:t>Operations that </a:t>
            </a:r>
            <a:r>
              <a:rPr lang="en-US" sz="2800" dirty="0"/>
              <a:t>can be applied to all resources</a:t>
            </a:r>
          </a:p>
          <a:p>
            <a:pPr lvl="1">
              <a:lnSpc>
                <a:spcPct val="100000"/>
              </a:lnSpc>
            </a:pPr>
            <a:r>
              <a:rPr lang="en-US" sz="2400" dirty="0" smtClean="0"/>
              <a:t>In </a:t>
            </a:r>
            <a:r>
              <a:rPr lang="en-US" sz="2400" dirty="0"/>
              <a:t>context of HTTP, the primary methods are</a:t>
            </a:r>
          </a:p>
          <a:p>
            <a:pPr lvl="1">
              <a:lnSpc>
                <a:spcPct val="100000"/>
              </a:lnSpc>
            </a:pPr>
            <a:r>
              <a:rPr lang="en-US" sz="2400" dirty="0" smtClean="0"/>
              <a:t>POST</a:t>
            </a:r>
            <a:r>
              <a:rPr lang="en-US" sz="2400" dirty="0"/>
              <a:t>, GET, PUT, DELETE</a:t>
            </a:r>
          </a:p>
          <a:p>
            <a:pPr lvl="1">
              <a:lnSpc>
                <a:spcPct val="100000"/>
              </a:lnSpc>
            </a:pPr>
            <a:r>
              <a:rPr lang="en-US" sz="2400" dirty="0" smtClean="0"/>
              <a:t>these </a:t>
            </a:r>
            <a:r>
              <a:rPr lang="en-US" sz="2400" dirty="0"/>
              <a:t>are similar (but not exactly) to the database notion of</a:t>
            </a:r>
          </a:p>
          <a:p>
            <a:pPr lvl="1">
              <a:lnSpc>
                <a:spcPct val="100000"/>
              </a:lnSpc>
            </a:pPr>
            <a:r>
              <a:rPr lang="en-US" sz="2400" dirty="0" smtClean="0"/>
              <a:t>CRUD </a:t>
            </a:r>
            <a:r>
              <a:rPr lang="en-US" sz="2400" dirty="0"/>
              <a:t>(Create, Read, Update, Delete</a:t>
            </a:r>
            <a:r>
              <a:rPr lang="en-US" sz="2400" dirty="0" smtClean="0"/>
              <a:t>)</a:t>
            </a:r>
            <a:endParaRPr lang="en-US" dirty="0"/>
          </a:p>
          <a:p>
            <a:pPr marL="0" indent="0">
              <a:lnSpc>
                <a:spcPct val="100000"/>
              </a:lnSpc>
              <a:buNone/>
            </a:pPr>
            <a:endParaRPr lang="en-US" sz="2800" dirty="0"/>
          </a:p>
          <a:p>
            <a:pPr marL="457200" indent="-457200">
              <a:lnSpc>
                <a:spcPct val="100000"/>
              </a:lnSpc>
              <a:buFont typeface="+mj-lt"/>
              <a:buAutoNum type="arabicPeriod" startAt="4"/>
            </a:pPr>
            <a:r>
              <a:rPr lang="en-US" sz="2800" dirty="0" smtClean="0"/>
              <a:t>The </a:t>
            </a:r>
            <a:r>
              <a:rPr lang="en-US" sz="2800" dirty="0"/>
              <a:t>use of Hypermedia both for Application Information and State Transitions</a:t>
            </a:r>
          </a:p>
          <a:p>
            <a:pPr lvl="1">
              <a:lnSpc>
                <a:spcPct val="100000"/>
              </a:lnSpc>
            </a:pPr>
            <a:r>
              <a:rPr lang="en-US" sz="2400" dirty="0" smtClean="0"/>
              <a:t>Resources </a:t>
            </a:r>
            <a:r>
              <a:rPr lang="en-US" sz="2400" dirty="0"/>
              <a:t>are typically stored in a structured data format that </a:t>
            </a:r>
            <a:r>
              <a:rPr lang="en-US" sz="2400" dirty="0" smtClean="0"/>
              <a:t>supports hypermedia </a:t>
            </a:r>
            <a:r>
              <a:rPr lang="en-US" sz="2400" dirty="0"/>
              <a:t>links, such as XHTML or XML</a:t>
            </a:r>
            <a:endParaRPr lang="en-US" sz="2400" dirty="0" smtClean="0"/>
          </a:p>
          <a:p>
            <a:pPr fontAlgn="auto">
              <a:spcAft>
                <a:spcPts val="0"/>
              </a:spcAft>
              <a:buFontTx/>
              <a:buNone/>
              <a:defRPr/>
            </a:pPr>
            <a:endParaRPr lang="en-US" sz="2400" dirty="0" smtClean="0">
              <a:ea typeface="+mn-ea"/>
            </a:endParaRPr>
          </a:p>
        </p:txBody>
      </p:sp>
    </p:spTree>
    <p:extLst>
      <p:ext uri="{BB962C8B-B14F-4D97-AF65-F5344CB8AC3E}">
        <p14:creationId xmlns:p14="http://schemas.microsoft.com/office/powerpoint/2010/main" val="3664504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REST example</a:t>
            </a:r>
          </a:p>
        </p:txBody>
      </p:sp>
      <p:sp>
        <p:nvSpPr>
          <p:cNvPr id="3" name="Content Placeholder 2"/>
          <p:cNvSpPr>
            <a:spLocks noGrp="1"/>
          </p:cNvSpPr>
          <p:nvPr>
            <p:ph idx="1"/>
          </p:nvPr>
        </p:nvSpPr>
        <p:spPr>
          <a:xfrm>
            <a:off x="609600" y="990600"/>
            <a:ext cx="10972800" cy="5486400"/>
          </a:xfrm>
        </p:spPr>
        <p:txBody>
          <a:bodyPr rtlCol="0">
            <a:normAutofit lnSpcReduction="10000"/>
          </a:bodyPr>
          <a:lstStyle/>
          <a:p>
            <a:pPr marL="0" indent="0">
              <a:lnSpc>
                <a:spcPct val="110000"/>
              </a:lnSpc>
              <a:buNone/>
            </a:pPr>
            <a:r>
              <a:rPr lang="en-US" sz="2100" dirty="0">
                <a:latin typeface="Consolas" pitchFamily="49" charset="0"/>
                <a:cs typeface="Consolas" pitchFamily="49" charset="0"/>
              </a:rPr>
              <a:t>&lt;user</a:t>
            </a:r>
            <a:r>
              <a:rPr lang="en-US" sz="2100" dirty="0" smtClean="0">
                <a:latin typeface="Consolas" pitchFamily="49" charset="0"/>
                <a:cs typeface="Consolas" pitchFamily="49" charset="0"/>
              </a:rPr>
              <a:t>&gt;</a:t>
            </a:r>
          </a:p>
          <a:p>
            <a:pPr marL="0" indent="0">
              <a:lnSpc>
                <a:spcPct val="110000"/>
              </a:lnSpc>
              <a:buNone/>
            </a:pPr>
            <a:r>
              <a:rPr lang="en-US" sz="2100" dirty="0">
                <a:latin typeface="Consolas" pitchFamily="49" charset="0"/>
                <a:cs typeface="Consolas" pitchFamily="49" charset="0"/>
              </a:rPr>
              <a:t> </a:t>
            </a:r>
            <a:r>
              <a:rPr lang="en-US" sz="2100" dirty="0" smtClean="0">
                <a:latin typeface="Consolas" pitchFamily="49" charset="0"/>
                <a:cs typeface="Consolas" pitchFamily="49" charset="0"/>
              </a:rPr>
              <a:t>  &lt;</a:t>
            </a:r>
            <a:r>
              <a:rPr lang="en-US" sz="2100" dirty="0">
                <a:latin typeface="Consolas" pitchFamily="49" charset="0"/>
                <a:cs typeface="Consolas" pitchFamily="49" charset="0"/>
              </a:rPr>
              <a:t>name&gt;Jane&lt;/name&gt;</a:t>
            </a:r>
          </a:p>
          <a:p>
            <a:pPr marL="0" indent="0">
              <a:lnSpc>
                <a:spcPct val="110000"/>
              </a:lnSpc>
              <a:buNone/>
            </a:pPr>
            <a:r>
              <a:rPr lang="en-US" sz="2100" dirty="0">
                <a:latin typeface="Consolas" pitchFamily="49" charset="0"/>
                <a:cs typeface="Consolas" pitchFamily="49" charset="0"/>
              </a:rPr>
              <a:t> </a:t>
            </a:r>
            <a:r>
              <a:rPr lang="en-US" sz="2100" dirty="0" smtClean="0">
                <a:latin typeface="Consolas" pitchFamily="49" charset="0"/>
                <a:cs typeface="Consolas" pitchFamily="49" charset="0"/>
              </a:rPr>
              <a:t>  &lt;</a:t>
            </a:r>
            <a:r>
              <a:rPr lang="en-US" sz="2100" dirty="0">
                <a:latin typeface="Consolas" pitchFamily="49" charset="0"/>
                <a:cs typeface="Consolas" pitchFamily="49" charset="0"/>
              </a:rPr>
              <a:t>gender&gt;female&lt;/gender</a:t>
            </a:r>
            <a:r>
              <a:rPr lang="en-US" sz="2100" dirty="0" smtClean="0">
                <a:latin typeface="Consolas" pitchFamily="49" charset="0"/>
                <a:cs typeface="Consolas" pitchFamily="49" charset="0"/>
              </a:rPr>
              <a:t>&gt;</a:t>
            </a:r>
          </a:p>
          <a:p>
            <a:pPr marL="0" indent="0">
              <a:lnSpc>
                <a:spcPct val="110000"/>
              </a:lnSpc>
              <a:buNone/>
            </a:pPr>
            <a:r>
              <a:rPr lang="en-US" sz="2100" dirty="0">
                <a:latin typeface="Consolas" pitchFamily="49" charset="0"/>
                <a:cs typeface="Consolas" pitchFamily="49" charset="0"/>
              </a:rPr>
              <a:t> </a:t>
            </a:r>
            <a:r>
              <a:rPr lang="en-US" sz="2100" dirty="0" smtClean="0">
                <a:latin typeface="Consolas" pitchFamily="49" charset="0"/>
                <a:cs typeface="Consolas" pitchFamily="49" charset="0"/>
              </a:rPr>
              <a:t>  &lt;location </a:t>
            </a:r>
            <a:r>
              <a:rPr lang="en-US" sz="2100" dirty="0" err="1" smtClean="0">
                <a:latin typeface="Consolas" pitchFamily="49" charset="0"/>
                <a:cs typeface="Consolas" pitchFamily="49" charset="0"/>
              </a:rPr>
              <a:t>href</a:t>
            </a:r>
            <a:r>
              <a:rPr lang="en-US" sz="2100" dirty="0">
                <a:latin typeface="Consolas" pitchFamily="49" charset="0"/>
                <a:cs typeface="Consolas" pitchFamily="49" charset="0"/>
              </a:rPr>
              <a:t>="http://</a:t>
            </a:r>
            <a:r>
              <a:rPr lang="en-US" sz="2100" dirty="0" smtClean="0">
                <a:latin typeface="Consolas" pitchFamily="49" charset="0"/>
                <a:cs typeface="Consolas" pitchFamily="49" charset="0"/>
              </a:rPr>
              <a:t>www.example.org/us/ny/new_york"&gt;</a:t>
            </a:r>
            <a:endParaRPr lang="en-US" sz="2100" dirty="0">
              <a:latin typeface="Consolas" pitchFamily="49" charset="0"/>
              <a:cs typeface="Consolas" pitchFamily="49" charset="0"/>
            </a:endParaRPr>
          </a:p>
          <a:p>
            <a:pPr marL="0" indent="0">
              <a:lnSpc>
                <a:spcPct val="110000"/>
              </a:lnSpc>
              <a:buNone/>
            </a:pPr>
            <a:r>
              <a:rPr lang="en-US" sz="2100" dirty="0">
                <a:latin typeface="Consolas" pitchFamily="49" charset="0"/>
                <a:cs typeface="Consolas" pitchFamily="49" charset="0"/>
              </a:rPr>
              <a:t> </a:t>
            </a:r>
            <a:r>
              <a:rPr lang="en-US" sz="2100" dirty="0" smtClean="0">
                <a:latin typeface="Consolas" pitchFamily="49" charset="0"/>
                <a:cs typeface="Consolas" pitchFamily="49" charset="0"/>
              </a:rPr>
              <a:t>     New </a:t>
            </a:r>
            <a:r>
              <a:rPr lang="en-US" sz="2100" dirty="0">
                <a:latin typeface="Consolas" pitchFamily="49" charset="0"/>
                <a:cs typeface="Consolas" pitchFamily="49" charset="0"/>
              </a:rPr>
              <a:t>York City, NY, USA&lt;/location&gt;</a:t>
            </a:r>
          </a:p>
          <a:p>
            <a:pPr marL="0" indent="0">
              <a:lnSpc>
                <a:spcPct val="110000"/>
              </a:lnSpc>
              <a:buNone/>
            </a:pPr>
            <a:r>
              <a:rPr lang="en-US" sz="2100" dirty="0">
                <a:latin typeface="Consolas" pitchFamily="49" charset="0"/>
                <a:cs typeface="Consolas" pitchFamily="49" charset="0"/>
              </a:rPr>
              <a:t>&lt;/user&gt;</a:t>
            </a:r>
          </a:p>
          <a:p>
            <a:pPr marL="0" indent="0">
              <a:lnSpc>
                <a:spcPct val="110000"/>
              </a:lnSpc>
              <a:buNone/>
            </a:pPr>
            <a:r>
              <a:rPr lang="en-US" sz="2400" dirty="0" smtClean="0"/>
              <a:t>This </a:t>
            </a:r>
            <a:r>
              <a:rPr lang="en-US" sz="2400" dirty="0"/>
              <a:t>documentation is a representation used for the User resource</a:t>
            </a:r>
          </a:p>
          <a:p>
            <a:pPr marL="0" indent="0">
              <a:lnSpc>
                <a:spcPct val="110000"/>
              </a:lnSpc>
              <a:buNone/>
            </a:pPr>
            <a:r>
              <a:rPr lang="en-US" sz="2400" dirty="0" smtClean="0"/>
              <a:t>It </a:t>
            </a:r>
            <a:r>
              <a:rPr lang="en-US" sz="2400" dirty="0"/>
              <a:t>might live </a:t>
            </a:r>
            <a:r>
              <a:rPr lang="en-US" sz="2400" dirty="0" smtClean="0"/>
              <a:t>at </a:t>
            </a:r>
            <a:r>
              <a:rPr lang="en-US" sz="2400" dirty="0">
                <a:hlinkClick r:id="rId2"/>
              </a:rPr>
              <a:t>http://www.example.org/users/jane</a:t>
            </a:r>
            <a:r>
              <a:rPr lang="en-US" sz="2400" dirty="0" smtClean="0">
                <a:hlinkClick r:id="rId2"/>
              </a:rPr>
              <a:t>/</a:t>
            </a:r>
            <a:r>
              <a:rPr lang="en-US" sz="2400" dirty="0" smtClean="0"/>
              <a:t> </a:t>
            </a:r>
            <a:endParaRPr lang="en-US" sz="2400" dirty="0"/>
          </a:p>
          <a:p>
            <a:pPr>
              <a:lnSpc>
                <a:spcPct val="110000"/>
              </a:lnSpc>
            </a:pPr>
            <a:r>
              <a:rPr lang="en-US" sz="2400" dirty="0" smtClean="0"/>
              <a:t>If </a:t>
            </a:r>
            <a:r>
              <a:rPr lang="en-US" sz="2400" dirty="0"/>
              <a:t>a user needs information about Jane, they GET this resource</a:t>
            </a:r>
          </a:p>
          <a:p>
            <a:pPr>
              <a:lnSpc>
                <a:spcPct val="110000"/>
              </a:lnSpc>
            </a:pPr>
            <a:r>
              <a:rPr lang="en-US" sz="2400" dirty="0" smtClean="0"/>
              <a:t>If </a:t>
            </a:r>
            <a:r>
              <a:rPr lang="en-US" sz="2400" dirty="0"/>
              <a:t>they need to modify it, they GET it, modify it, and PUT it back</a:t>
            </a:r>
          </a:p>
          <a:p>
            <a:pPr>
              <a:lnSpc>
                <a:spcPct val="110000"/>
              </a:lnSpc>
            </a:pPr>
            <a:r>
              <a:rPr lang="en-US" sz="2400" dirty="0" smtClean="0"/>
              <a:t>The </a:t>
            </a:r>
            <a:r>
              <a:rPr lang="en-US" sz="2400" dirty="0" err="1"/>
              <a:t>href</a:t>
            </a:r>
            <a:r>
              <a:rPr lang="en-US" sz="2400" dirty="0"/>
              <a:t> to the Location resource allows savvy clients to gain access to </a:t>
            </a:r>
            <a:r>
              <a:rPr lang="en-US" sz="2400" dirty="0" smtClean="0"/>
              <a:t>its information </a:t>
            </a:r>
            <a:r>
              <a:rPr lang="en-US" sz="2400" dirty="0"/>
              <a:t>with another simple GET request</a:t>
            </a:r>
          </a:p>
          <a:p>
            <a:pPr marL="0" indent="0">
              <a:lnSpc>
                <a:spcPct val="110000"/>
              </a:lnSpc>
              <a:buNone/>
            </a:pPr>
            <a:r>
              <a:rPr lang="en-US" sz="2400" dirty="0" smtClean="0"/>
              <a:t>Implication</a:t>
            </a:r>
            <a:r>
              <a:rPr lang="en-US" sz="2400" dirty="0"/>
              <a:t>: Clients cannot be “thin”; need to understand resource formats</a:t>
            </a:r>
            <a:endParaRPr lang="en-US" sz="2400" dirty="0" smtClean="0">
              <a:ea typeface="+mn-ea"/>
            </a:endParaRPr>
          </a:p>
        </p:txBody>
      </p:sp>
    </p:spTree>
    <p:extLst>
      <p:ext uri="{BB962C8B-B14F-4D97-AF65-F5344CB8AC3E}">
        <p14:creationId xmlns:p14="http://schemas.microsoft.com/office/powerpoint/2010/main" val="537828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REST vs. RPC</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smtClean="0"/>
              <a:t>In </a:t>
            </a:r>
            <a:r>
              <a:rPr lang="en-US" sz="2400" dirty="0"/>
              <a:t>RPC systems, the design emphasis is on </a:t>
            </a:r>
            <a:r>
              <a:rPr lang="en-US" sz="2400" b="1" dirty="0"/>
              <a:t>verbs</a:t>
            </a:r>
          </a:p>
          <a:p>
            <a:pPr>
              <a:lnSpc>
                <a:spcPct val="100000"/>
              </a:lnSpc>
            </a:pPr>
            <a:r>
              <a:rPr lang="en-US" sz="2400" dirty="0" smtClean="0"/>
              <a:t>What </a:t>
            </a:r>
            <a:r>
              <a:rPr lang="en-US" sz="2400" dirty="0"/>
              <a:t>operations can I invoke on a system?</a:t>
            </a:r>
          </a:p>
          <a:p>
            <a:pPr>
              <a:lnSpc>
                <a:spcPct val="100000"/>
              </a:lnSpc>
            </a:pPr>
            <a:r>
              <a:rPr lang="en-US" sz="2400" dirty="0" err="1" smtClean="0"/>
              <a:t>getUser</a:t>
            </a:r>
            <a:r>
              <a:rPr lang="en-US" sz="2400" dirty="0"/>
              <a:t>(), </a:t>
            </a:r>
            <a:r>
              <a:rPr lang="en-US" sz="2400" dirty="0" err="1"/>
              <a:t>addUser</a:t>
            </a:r>
            <a:r>
              <a:rPr lang="en-US" sz="2400" dirty="0"/>
              <a:t>(), </a:t>
            </a:r>
            <a:r>
              <a:rPr lang="en-US" sz="2400" dirty="0" err="1"/>
              <a:t>removeUser</a:t>
            </a:r>
            <a:r>
              <a:rPr lang="en-US" sz="2400" dirty="0"/>
              <a:t>(), </a:t>
            </a:r>
            <a:r>
              <a:rPr lang="en-US" sz="2400" dirty="0" err="1"/>
              <a:t>updateUser</a:t>
            </a:r>
            <a:r>
              <a:rPr lang="en-US" sz="2400" dirty="0"/>
              <a:t>(), </a:t>
            </a:r>
            <a:r>
              <a:rPr lang="en-US" sz="2400" dirty="0" err="1"/>
              <a:t>getLocation</a:t>
            </a:r>
            <a:r>
              <a:rPr lang="en-US" sz="2400" dirty="0" smtClean="0"/>
              <a:t>(), </a:t>
            </a:r>
            <a:r>
              <a:rPr lang="en-US" sz="2400" dirty="0" err="1" smtClean="0"/>
              <a:t>updateLocation</a:t>
            </a:r>
            <a:r>
              <a:rPr lang="en-US" sz="2400" dirty="0"/>
              <a:t>(), </a:t>
            </a:r>
            <a:r>
              <a:rPr lang="en-US" sz="2400" dirty="0" err="1"/>
              <a:t>listUsers</a:t>
            </a:r>
            <a:r>
              <a:rPr lang="en-US" sz="2400" dirty="0"/>
              <a:t>(), </a:t>
            </a:r>
            <a:r>
              <a:rPr lang="en-US" sz="2400" dirty="0" err="1"/>
              <a:t>listLocations</a:t>
            </a:r>
            <a:r>
              <a:rPr lang="en-US" sz="2400" dirty="0"/>
              <a:t>(), etc</a:t>
            </a:r>
            <a:r>
              <a:rPr lang="en-US" sz="2400" dirty="0" smtClean="0"/>
              <a:t>.</a:t>
            </a:r>
          </a:p>
          <a:p>
            <a:pPr>
              <a:lnSpc>
                <a:spcPct val="100000"/>
              </a:lnSpc>
            </a:pPr>
            <a:endParaRPr lang="en-US" sz="2400" dirty="0"/>
          </a:p>
          <a:p>
            <a:pPr marL="0" indent="0">
              <a:lnSpc>
                <a:spcPct val="100000"/>
              </a:lnSpc>
              <a:buNone/>
            </a:pPr>
            <a:r>
              <a:rPr lang="en-US" sz="2400" dirty="0" smtClean="0"/>
              <a:t>In </a:t>
            </a:r>
            <a:r>
              <a:rPr lang="en-US" sz="2400" dirty="0"/>
              <a:t>REST systems, the design emphasis is on </a:t>
            </a:r>
            <a:r>
              <a:rPr lang="en-US" sz="2400" b="1" dirty="0"/>
              <a:t>nouns</a:t>
            </a:r>
          </a:p>
          <a:p>
            <a:pPr>
              <a:lnSpc>
                <a:spcPct val="100000"/>
              </a:lnSpc>
            </a:pPr>
            <a:r>
              <a:rPr lang="en-US" sz="2400" dirty="0" smtClean="0"/>
              <a:t>User</a:t>
            </a:r>
            <a:r>
              <a:rPr lang="en-US" sz="2400" dirty="0"/>
              <a:t>, Location</a:t>
            </a:r>
          </a:p>
          <a:p>
            <a:pPr>
              <a:lnSpc>
                <a:spcPct val="100000"/>
              </a:lnSpc>
            </a:pPr>
            <a:r>
              <a:rPr lang="en-US" sz="2400" dirty="0" smtClean="0"/>
              <a:t>In </a:t>
            </a:r>
            <a:r>
              <a:rPr lang="en-US" sz="2400" dirty="0"/>
              <a:t>REST, you would define XML representations for these resources </a:t>
            </a:r>
            <a:r>
              <a:rPr lang="en-US" sz="2400" dirty="0" smtClean="0"/>
              <a:t>and then </a:t>
            </a:r>
            <a:r>
              <a:rPr lang="en-US" sz="2400" dirty="0"/>
              <a:t>apply the standard methods to them</a:t>
            </a:r>
            <a:endParaRPr lang="en-US" sz="2200" dirty="0" smtClean="0"/>
          </a:p>
          <a:p>
            <a:pPr fontAlgn="auto">
              <a:spcAft>
                <a:spcPts val="0"/>
              </a:spcAft>
              <a:buFontTx/>
              <a:buNone/>
              <a:defRPr/>
            </a:pPr>
            <a:endParaRPr lang="en-US" sz="2400" dirty="0" smtClean="0">
              <a:ea typeface="+mn-ea"/>
            </a:endParaRPr>
          </a:p>
        </p:txBody>
      </p:sp>
    </p:spTree>
    <p:extLst>
      <p:ext uri="{BB962C8B-B14F-4D97-AF65-F5344CB8AC3E}">
        <p14:creationId xmlns:p14="http://schemas.microsoft.com/office/powerpoint/2010/main" val="2011356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for this Evening</a:t>
            </a:r>
            <a:endParaRPr lang="en-US" dirty="0"/>
          </a:p>
        </p:txBody>
      </p:sp>
      <p:sp>
        <p:nvSpPr>
          <p:cNvPr id="3" name="Content Placeholder 2"/>
          <p:cNvSpPr>
            <a:spLocks noGrp="1"/>
          </p:cNvSpPr>
          <p:nvPr>
            <p:ph idx="1"/>
          </p:nvPr>
        </p:nvSpPr>
        <p:spPr/>
        <p:txBody>
          <a:bodyPr>
            <a:normAutofit/>
          </a:bodyPr>
          <a:lstStyle/>
          <a:p>
            <a:r>
              <a:rPr lang="en-US" dirty="0" smtClean="0"/>
              <a:t>Some Ideas from </a:t>
            </a:r>
            <a:r>
              <a:rPr lang="en-US" dirty="0" err="1" smtClean="0"/>
              <a:t>Kandel</a:t>
            </a:r>
            <a:r>
              <a:rPr lang="en-US" dirty="0" smtClean="0"/>
              <a:t> et al. Paper</a:t>
            </a:r>
          </a:p>
          <a:p>
            <a:r>
              <a:rPr lang="en-US" dirty="0" smtClean="0"/>
              <a:t>Data Types and Sources</a:t>
            </a:r>
          </a:p>
          <a:p>
            <a:r>
              <a:rPr lang="en-US" dirty="0" smtClean="0"/>
              <a:t>Data Preparation and Manipulation</a:t>
            </a:r>
          </a:p>
          <a:p>
            <a:r>
              <a:rPr lang="en-US" dirty="0" smtClean="0"/>
              <a:t>Files</a:t>
            </a:r>
            <a:endParaRPr lang="en-US" dirty="0"/>
          </a:p>
          <a:p>
            <a:endParaRPr lang="en-US" dirty="0" smtClean="0"/>
          </a:p>
          <a:p>
            <a:pPr marL="0" indent="0">
              <a:buNone/>
            </a:pPr>
            <a:endParaRPr lang="en-US" dirty="0"/>
          </a:p>
        </p:txBody>
      </p:sp>
    </p:spTree>
    <p:extLst>
      <p:ext uri="{BB962C8B-B14F-4D97-AF65-F5344CB8AC3E}">
        <p14:creationId xmlns:p14="http://schemas.microsoft.com/office/powerpoint/2010/main" val="2586408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Data Unboxing and </a:t>
            </a:r>
            <a:r>
              <a:rPr lang="en-US" dirty="0" smtClean="0"/>
              <a:t>Wrangling</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Basic tools: </a:t>
            </a:r>
          </a:p>
          <a:p>
            <a:pPr lvl="1"/>
            <a:r>
              <a:rPr lang="en-US" dirty="0"/>
              <a:t>UNIX command line</a:t>
            </a:r>
          </a:p>
          <a:p>
            <a:pPr lvl="1"/>
            <a:r>
              <a:rPr lang="en-US" dirty="0" err="1"/>
              <a:t>SublimeText</a:t>
            </a:r>
            <a:r>
              <a:rPr lang="en-US" dirty="0"/>
              <a:t> editor</a:t>
            </a:r>
            <a:br>
              <a:rPr lang="en-US" dirty="0"/>
            </a:br>
            <a:endParaRPr lang="en-US" dirty="0"/>
          </a:p>
          <a:p>
            <a:pPr marL="0" indent="0">
              <a:buNone/>
            </a:pPr>
            <a:r>
              <a:rPr lang="en-US" dirty="0"/>
              <a:t>Trifacta: a </a:t>
            </a:r>
            <a:r>
              <a:rPr lang="en-US" dirty="0" smtClean="0"/>
              <a:t>free visual </a:t>
            </a:r>
            <a:r>
              <a:rPr lang="en-US" dirty="0"/>
              <a:t>data wrangling tool</a:t>
            </a:r>
          </a:p>
          <a:p>
            <a:pPr lvl="1"/>
            <a:r>
              <a:rPr lang="en-US" dirty="0"/>
              <a:t>Born at </a:t>
            </a:r>
            <a:r>
              <a:rPr lang="en-US" dirty="0" smtClean="0"/>
              <a:t>Berkeley/Stanford</a:t>
            </a:r>
          </a:p>
          <a:p>
            <a:pPr lvl="1"/>
            <a:r>
              <a:rPr lang="en-US" dirty="0" smtClean="0"/>
              <a:t>Codifies some good practices you can also follow “by hand”</a:t>
            </a:r>
            <a:endParaRPr lang="en-US" dirty="0"/>
          </a:p>
          <a:p>
            <a:pPr marL="0" indent="0">
              <a:buNone/>
            </a:pPr>
            <a:endParaRPr lang="en-US" dirty="0"/>
          </a:p>
          <a:p>
            <a:pPr marL="0" indent="0">
              <a:buNone/>
            </a:pPr>
            <a:r>
              <a:rPr lang="en-US" dirty="0"/>
              <a:t>Later: Python’s Pandas library</a:t>
            </a:r>
          </a:p>
          <a:p>
            <a:pPr marL="0" indent="0">
              <a:buNone/>
            </a:pPr>
            <a:endParaRPr lang="en-US" dirty="0"/>
          </a:p>
          <a:p>
            <a:pPr marL="0" indent="0">
              <a:buNone/>
            </a:pPr>
            <a:r>
              <a:rPr lang="en-US" dirty="0"/>
              <a:t>You may choose to use other tools too</a:t>
            </a:r>
          </a:p>
          <a:p>
            <a:pPr lvl="1"/>
            <a:r>
              <a:rPr lang="en-US" dirty="0"/>
              <a:t>Good data scientists maintain a well-stocked toolbox</a:t>
            </a:r>
          </a:p>
        </p:txBody>
      </p:sp>
    </p:spTree>
    <p:extLst>
      <p:ext uri="{BB962C8B-B14F-4D97-AF65-F5344CB8AC3E}">
        <p14:creationId xmlns:p14="http://schemas.microsoft.com/office/powerpoint/2010/main" val="144741510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dirty="0"/>
              <a:t>Files</a:t>
            </a:r>
          </a:p>
        </p:txBody>
      </p:sp>
      <p:sp>
        <p:nvSpPr>
          <p:cNvPr id="23554" name="Rectangle 2"/>
          <p:cNvSpPr>
            <a:spLocks noGrp="1" noChangeArrowheads="1"/>
          </p:cNvSpPr>
          <p:nvPr>
            <p:ph idx="1"/>
          </p:nvPr>
        </p:nvSpPr>
        <p:spPr>
          <a:xfrm>
            <a:off x="742951" y="1095375"/>
            <a:ext cx="10706100" cy="5448300"/>
          </a:xfrm>
          <a:ln/>
        </p:spPr>
        <p:txBody>
          <a:bodyPr>
            <a:normAutofit lnSpcReduction="10000"/>
          </a:bodyPr>
          <a:lstStyle/>
          <a:p>
            <a:r>
              <a:rPr lang="en-US" dirty="0"/>
              <a:t>What is a file?</a:t>
            </a:r>
          </a:p>
          <a:p>
            <a:pPr lvl="1"/>
            <a:r>
              <a:rPr lang="en-US" dirty="0"/>
              <a:t>A </a:t>
            </a:r>
            <a:r>
              <a:rPr lang="en-US" b="1" dirty="0"/>
              <a:t>file</a:t>
            </a:r>
            <a:r>
              <a:rPr lang="en-US" dirty="0"/>
              <a:t> is a named sequence of </a:t>
            </a:r>
            <a:r>
              <a:rPr lang="en-US" b="1" dirty="0" smtClean="0"/>
              <a:t>bytes</a:t>
            </a:r>
          </a:p>
          <a:p>
            <a:pPr lvl="2"/>
            <a:r>
              <a:rPr lang="en-US" dirty="0" smtClean="0"/>
              <a:t>Typically stored as a collection of pages (or blocks)</a:t>
            </a:r>
            <a:endParaRPr lang="en-US" dirty="0"/>
          </a:p>
          <a:p>
            <a:pPr lvl="1"/>
            <a:r>
              <a:rPr lang="en-US" dirty="0"/>
              <a:t>A </a:t>
            </a:r>
            <a:r>
              <a:rPr lang="en-US" b="1" dirty="0" err="1"/>
              <a:t>filesystem</a:t>
            </a:r>
            <a:r>
              <a:rPr lang="en-US" dirty="0"/>
              <a:t> is a collection of files organized within an hierarchical namespace</a:t>
            </a:r>
          </a:p>
          <a:p>
            <a:pPr lvl="2"/>
            <a:r>
              <a:rPr lang="en-US" dirty="0"/>
              <a:t>Responsible for laying out those bytes on physical media</a:t>
            </a:r>
          </a:p>
          <a:p>
            <a:pPr lvl="2"/>
            <a:r>
              <a:rPr lang="en-US" dirty="0"/>
              <a:t>Stores file metadata</a:t>
            </a:r>
          </a:p>
          <a:p>
            <a:pPr lvl="2"/>
            <a:r>
              <a:rPr lang="en-US" dirty="0"/>
              <a:t>Provides an API for interaction with files</a:t>
            </a:r>
          </a:p>
          <a:p>
            <a:pPr lvl="1"/>
            <a:r>
              <a:rPr lang="en-US" dirty="0"/>
              <a:t>Standard operations</a:t>
            </a:r>
          </a:p>
          <a:p>
            <a:pPr lvl="2"/>
            <a:r>
              <a:rPr lang="en-US" dirty="0"/>
              <a:t>open()/close()</a:t>
            </a:r>
          </a:p>
          <a:p>
            <a:pPr lvl="2"/>
            <a:r>
              <a:rPr lang="en-US" dirty="0"/>
              <a:t>seek()</a:t>
            </a:r>
          </a:p>
          <a:p>
            <a:pPr lvl="2"/>
            <a:r>
              <a:rPr lang="en-US" dirty="0"/>
              <a:t>read()/write()</a:t>
            </a:r>
          </a:p>
        </p:txBody>
      </p:sp>
      <p:sp>
        <p:nvSpPr>
          <p:cNvPr id="4" name="Slide Number Placeholder 3"/>
          <p:cNvSpPr>
            <a:spLocks noGrp="1"/>
          </p:cNvSpPr>
          <p:nvPr>
            <p:ph type="sldNum" sz="quarter" idx="12"/>
          </p:nvPr>
        </p:nvSpPr>
        <p:spPr/>
        <p:txBody>
          <a:bodyPr/>
          <a:lstStyle/>
          <a:p>
            <a:fld id="{4ECADAA5-8F27-0344-913A-1C98F4268DF9}" type="slidenum">
              <a:rPr lang="en-US"/>
              <a:pPr/>
              <a:t>110</a:t>
            </a:fld>
            <a:endParaRPr lang="en-US"/>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1050" y="103410"/>
            <a:ext cx="2033855" cy="20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963072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lstStyle/>
          <a:p>
            <a:r>
              <a:rPr lang="en-US"/>
              <a:t>Files</a:t>
            </a:r>
          </a:p>
        </p:txBody>
      </p:sp>
      <p:sp>
        <p:nvSpPr>
          <p:cNvPr id="27650" name="Rectangle 2"/>
          <p:cNvSpPr>
            <a:spLocks noGrp="1" noChangeArrowheads="1"/>
          </p:cNvSpPr>
          <p:nvPr>
            <p:ph idx="1"/>
          </p:nvPr>
        </p:nvSpPr>
        <p:spPr>
          <a:xfrm>
            <a:off x="742951" y="1095375"/>
            <a:ext cx="10706100" cy="5448300"/>
          </a:xfrm>
          <a:ln/>
        </p:spPr>
        <p:txBody>
          <a:bodyPr>
            <a:normAutofit/>
          </a:bodyPr>
          <a:lstStyle/>
          <a:p>
            <a:r>
              <a:rPr lang="en-US"/>
              <a:t>Hierarchical namespace</a:t>
            </a:r>
          </a:p>
          <a:p>
            <a:pPr lvl="1"/>
            <a:r>
              <a:rPr lang="en-US"/>
              <a:t>/ is known as the root of a filesystem</a:t>
            </a:r>
          </a:p>
          <a:p>
            <a:pPr lvl="1"/>
            <a:r>
              <a:rPr lang="en-US"/>
              <a:t>On Linux, the Filesystem Hierarchy Standard specifies which files live where</a:t>
            </a:r>
          </a:p>
          <a:p>
            <a:pPr lvl="2"/>
            <a:r>
              <a:rPr lang="en-US"/>
              <a:t>System executables in /usr/bin</a:t>
            </a:r>
          </a:p>
          <a:p>
            <a:pPr lvl="2"/>
            <a:r>
              <a:rPr lang="en-US"/>
              <a:t>Log files in /var/log</a:t>
            </a:r>
          </a:p>
          <a:p>
            <a:pPr lvl="1"/>
            <a:r>
              <a:rPr lang="en-US"/>
              <a:t>Permissions can be applied to all files beneath a directory</a:t>
            </a:r>
          </a:p>
          <a:p>
            <a:pPr lvl="1"/>
            <a:r>
              <a:rPr lang="en-US"/>
              <a:t>Files are not always arranged in a hierarchical namespace</a:t>
            </a:r>
          </a:p>
          <a:p>
            <a:pPr lvl="2"/>
            <a:r>
              <a:rPr lang="en-US"/>
              <a:t>Content-addressable storage (CAS)</a:t>
            </a:r>
          </a:p>
          <a:p>
            <a:pPr lvl="2"/>
            <a:r>
              <a:rPr lang="en-US"/>
              <a:t>Often used for large multimedia collections</a:t>
            </a:r>
          </a:p>
        </p:txBody>
      </p:sp>
      <p:sp>
        <p:nvSpPr>
          <p:cNvPr id="4" name="Slide Number Placeholder 3"/>
          <p:cNvSpPr>
            <a:spLocks noGrp="1"/>
          </p:cNvSpPr>
          <p:nvPr>
            <p:ph type="sldNum" sz="quarter" idx="12"/>
          </p:nvPr>
        </p:nvSpPr>
        <p:spPr/>
        <p:txBody>
          <a:bodyPr/>
          <a:lstStyle/>
          <a:p>
            <a:fld id="{B1FF6C5A-4C64-214A-958B-B67CDB70C740}" type="slidenum">
              <a:rPr lang="en-US"/>
              <a:pPr/>
              <a:t>111</a:t>
            </a:fld>
            <a:endParaRPr lang="en-US"/>
          </a:p>
        </p:txBody>
      </p:sp>
    </p:spTree>
    <p:extLst>
      <p:ext uri="{BB962C8B-B14F-4D97-AF65-F5344CB8AC3E}">
        <p14:creationId xmlns:p14="http://schemas.microsoft.com/office/powerpoint/2010/main" val="33999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742951" y="542926"/>
            <a:ext cx="10706100" cy="600075"/>
          </a:xfrm>
          <a:ln/>
        </p:spPr>
        <p:txBody>
          <a:bodyPr>
            <a:normAutofit fontScale="90000"/>
          </a:bodyPr>
          <a:lstStyle/>
          <a:p>
            <a:r>
              <a:rPr lang="en-US" dirty="0" smtClean="0"/>
              <a:t>File Formats</a:t>
            </a:r>
            <a:endParaRPr lang="en-US" dirty="0"/>
          </a:p>
        </p:txBody>
      </p:sp>
      <p:sp>
        <p:nvSpPr>
          <p:cNvPr id="40962" name="Rectangle 2"/>
          <p:cNvSpPr>
            <a:spLocks noGrp="1" noChangeArrowheads="1"/>
          </p:cNvSpPr>
          <p:nvPr>
            <p:ph idx="1"/>
          </p:nvPr>
        </p:nvSpPr>
        <p:spPr>
          <a:ln/>
        </p:spPr>
        <p:txBody>
          <a:bodyPr>
            <a:normAutofit fontScale="92500" lnSpcReduction="10000"/>
          </a:bodyPr>
          <a:lstStyle/>
          <a:p>
            <a:r>
              <a:rPr lang="en-US"/>
              <a:t>Considerations for a file format</a:t>
            </a:r>
          </a:p>
          <a:p>
            <a:pPr lvl="1"/>
            <a:r>
              <a:rPr lang="en-US"/>
              <a:t>Data model: tabular, hierarchical, array</a:t>
            </a:r>
          </a:p>
          <a:p>
            <a:pPr lvl="1"/>
            <a:r>
              <a:rPr lang="en-US"/>
              <a:t>Physical layout</a:t>
            </a:r>
          </a:p>
          <a:p>
            <a:pPr lvl="1"/>
            <a:r>
              <a:rPr lang="en-US"/>
              <a:t>Field units and validation</a:t>
            </a:r>
          </a:p>
          <a:p>
            <a:pPr lvl="1"/>
            <a:r>
              <a:rPr lang="en-US"/>
              <a:t>Metadata: header, side file, specification, other?</a:t>
            </a:r>
          </a:p>
          <a:p>
            <a:pPr lvl="1"/>
            <a:r>
              <a:rPr lang="en-US"/>
              <a:t>Plain text or binary</a:t>
            </a:r>
          </a:p>
          <a:p>
            <a:pPr lvl="1"/>
            <a:r>
              <a:rPr lang="en-US"/>
              <a:t>Encoding: ASCII, UTF-8, other?</a:t>
            </a:r>
          </a:p>
          <a:p>
            <a:pPr lvl="1"/>
            <a:r>
              <a:rPr lang="en-US"/>
              <a:t>Delimiters and escaping</a:t>
            </a:r>
          </a:p>
          <a:p>
            <a:pPr lvl="1"/>
            <a:r>
              <a:rPr lang="en-US"/>
              <a:t>Compression, encryption, checksums?</a:t>
            </a:r>
          </a:p>
          <a:p>
            <a:pPr lvl="1"/>
            <a:r>
              <a:rPr lang="en-US"/>
              <a:t>Schema evolution</a:t>
            </a:r>
          </a:p>
        </p:txBody>
      </p:sp>
      <p:sp>
        <p:nvSpPr>
          <p:cNvPr id="4" name="Slide Number Placeholder 3"/>
          <p:cNvSpPr>
            <a:spLocks noGrp="1"/>
          </p:cNvSpPr>
          <p:nvPr>
            <p:ph type="sldNum" sz="quarter" idx="12"/>
          </p:nvPr>
        </p:nvSpPr>
        <p:spPr/>
        <p:txBody>
          <a:bodyPr/>
          <a:lstStyle/>
          <a:p>
            <a:fld id="{BFD40157-F75F-694D-AF97-836A8F2E766B}" type="slidenum">
              <a:rPr lang="en-US"/>
              <a:pPr/>
              <a:t>112</a:t>
            </a:fld>
            <a:endParaRPr lang="en-US"/>
          </a:p>
        </p:txBody>
      </p:sp>
    </p:spTree>
    <p:extLst>
      <p:ext uri="{BB962C8B-B14F-4D97-AF65-F5344CB8AC3E}">
        <p14:creationId xmlns:p14="http://schemas.microsoft.com/office/powerpoint/2010/main" val="4063583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742951" y="542926"/>
            <a:ext cx="10706100" cy="600075"/>
          </a:xfrm>
          <a:ln/>
        </p:spPr>
        <p:txBody>
          <a:bodyPr>
            <a:normAutofit fontScale="90000"/>
          </a:bodyPr>
          <a:lstStyle/>
          <a:p>
            <a:r>
              <a:rPr lang="en-US" dirty="0" smtClean="0"/>
              <a:t>File Performance</a:t>
            </a:r>
            <a:endParaRPr lang="en-US" dirty="0"/>
          </a:p>
        </p:txBody>
      </p:sp>
      <p:sp>
        <p:nvSpPr>
          <p:cNvPr id="40962" name="Rectangle 2"/>
          <p:cNvSpPr>
            <a:spLocks noGrp="1" noChangeArrowheads="1"/>
          </p:cNvSpPr>
          <p:nvPr>
            <p:ph idx="1"/>
          </p:nvPr>
        </p:nvSpPr>
        <p:spPr>
          <a:xfrm>
            <a:off x="609600" y="1429871"/>
            <a:ext cx="10972800" cy="4525963"/>
          </a:xfrm>
          <a:ln/>
        </p:spPr>
        <p:txBody>
          <a:bodyPr>
            <a:normAutofit/>
          </a:bodyPr>
          <a:lstStyle/>
          <a:p>
            <a:pPr marL="0" indent="0">
              <a:buNone/>
            </a:pPr>
            <a:r>
              <a:rPr lang="en-US" dirty="0" smtClean="0"/>
              <a:t>Read/Write time (180 MB tabular file)</a:t>
            </a:r>
          </a:p>
          <a:p>
            <a:endParaRPr lang="en-US" dirty="0"/>
          </a:p>
        </p:txBody>
      </p:sp>
      <p:sp>
        <p:nvSpPr>
          <p:cNvPr id="4" name="Slide Number Placeholder 3"/>
          <p:cNvSpPr>
            <a:spLocks noGrp="1"/>
          </p:cNvSpPr>
          <p:nvPr>
            <p:ph type="sldNum" sz="quarter" idx="12"/>
          </p:nvPr>
        </p:nvSpPr>
        <p:spPr/>
        <p:txBody>
          <a:bodyPr/>
          <a:lstStyle/>
          <a:p>
            <a:fld id="{BFD40157-F75F-694D-AF97-836A8F2E766B}" type="slidenum">
              <a:rPr lang="en-US"/>
              <a:pPr/>
              <a:t>113</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087555702"/>
              </p:ext>
            </p:extLst>
          </p:nvPr>
        </p:nvGraphicFramePr>
        <p:xfrm>
          <a:off x="1051861" y="2293471"/>
          <a:ext cx="10171955" cy="1651000"/>
        </p:xfrm>
        <a:graphic>
          <a:graphicData uri="http://schemas.openxmlformats.org/drawingml/2006/table">
            <a:tbl>
              <a:tblPr firstRow="1" bandRow="1">
                <a:tableStyleId>{5C22544A-7EE6-4342-B048-85BDC9FD1C3A}</a:tableStyleId>
              </a:tblPr>
              <a:tblGrid>
                <a:gridCol w="2034391"/>
                <a:gridCol w="2034391"/>
                <a:gridCol w="2034391"/>
                <a:gridCol w="2034391"/>
                <a:gridCol w="2034391"/>
              </a:tblGrid>
              <a:tr h="370840">
                <a:tc>
                  <a:txBody>
                    <a:bodyPr/>
                    <a:lstStyle/>
                    <a:p>
                      <a:endParaRPr lang="en-US" dirty="0"/>
                    </a:p>
                  </a:txBody>
                  <a:tcPr marL="121920" marR="121920"/>
                </a:tc>
                <a:tc>
                  <a:txBody>
                    <a:bodyPr/>
                    <a:lstStyle/>
                    <a:p>
                      <a:r>
                        <a:rPr lang="en-US" dirty="0" smtClean="0"/>
                        <a:t>Read</a:t>
                      </a:r>
                      <a:r>
                        <a:rPr lang="en-US" baseline="0" dirty="0" smtClean="0"/>
                        <a:t> Time (Text)</a:t>
                      </a:r>
                      <a:endParaRPr lang="en-US" dirty="0"/>
                    </a:p>
                  </a:txBody>
                  <a:tcPr marL="121920" marR="121920"/>
                </a:tc>
                <a:tc>
                  <a:txBody>
                    <a:bodyPr/>
                    <a:lstStyle/>
                    <a:p>
                      <a:r>
                        <a:rPr lang="en-US" baseline="0" dirty="0" smtClean="0"/>
                        <a:t>Write Time (Text)</a:t>
                      </a:r>
                      <a:endParaRPr lang="en-US" dirty="0"/>
                    </a:p>
                  </a:txBody>
                  <a:tcPr marL="121920" marR="121920"/>
                </a:tc>
                <a:tc>
                  <a:txBody>
                    <a:bodyPr/>
                    <a:lstStyle/>
                    <a:p>
                      <a:r>
                        <a:rPr lang="en-US" dirty="0" smtClean="0"/>
                        <a:t>Read Time</a:t>
                      </a:r>
                      <a:br>
                        <a:rPr lang="en-US" dirty="0" smtClean="0"/>
                      </a:br>
                      <a:r>
                        <a:rPr lang="en-US" dirty="0" smtClean="0"/>
                        <a:t>(Binary)</a:t>
                      </a:r>
                      <a:endParaRPr lang="en-US" dirty="0"/>
                    </a:p>
                  </a:txBody>
                  <a:tcPr marL="121920" marR="121920"/>
                </a:tc>
                <a:tc>
                  <a:txBody>
                    <a:bodyPr/>
                    <a:lstStyle/>
                    <a:p>
                      <a:r>
                        <a:rPr lang="en-US" dirty="0" smtClean="0"/>
                        <a:t>Write Time</a:t>
                      </a:r>
                      <a:br>
                        <a:rPr lang="en-US" dirty="0" smtClean="0"/>
                      </a:br>
                      <a:r>
                        <a:rPr lang="en-US" dirty="0" smtClean="0"/>
                        <a:t>(Binary)</a:t>
                      </a:r>
                      <a:endParaRPr lang="en-US" dirty="0"/>
                    </a:p>
                  </a:txBody>
                  <a:tcPr marL="121920" marR="121920"/>
                </a:tc>
              </a:tr>
              <a:tr h="370840">
                <a:tc>
                  <a:txBody>
                    <a:bodyPr/>
                    <a:lstStyle/>
                    <a:p>
                      <a:r>
                        <a:rPr lang="en-US" dirty="0" smtClean="0"/>
                        <a:t>Pandas</a:t>
                      </a:r>
                      <a:r>
                        <a:rPr lang="en-US" baseline="0" dirty="0" smtClean="0"/>
                        <a:t> (Python)</a:t>
                      </a:r>
                      <a:endParaRPr lang="en-US" dirty="0"/>
                    </a:p>
                  </a:txBody>
                  <a:tcPr marL="121920" marR="121920"/>
                </a:tc>
                <a:tc>
                  <a:txBody>
                    <a:bodyPr/>
                    <a:lstStyle/>
                    <a:p>
                      <a:r>
                        <a:rPr lang="en-US" dirty="0" smtClean="0"/>
                        <a:t>88</a:t>
                      </a:r>
                      <a:r>
                        <a:rPr lang="en-US" baseline="0" dirty="0" smtClean="0"/>
                        <a:t> </a:t>
                      </a:r>
                      <a:r>
                        <a:rPr lang="en-US" baseline="0" dirty="0" err="1" smtClean="0"/>
                        <a:t>secs</a:t>
                      </a:r>
                      <a:endParaRPr lang="en-US"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107 </a:t>
                      </a:r>
                      <a:r>
                        <a:rPr lang="en-US" dirty="0" err="1" smtClean="0"/>
                        <a:t>secs</a:t>
                      </a:r>
                      <a:endParaRPr lang="en-US" dirty="0" smtClean="0"/>
                    </a:p>
                    <a:p>
                      <a:endParaRPr lang="en-US" dirty="0"/>
                    </a:p>
                  </a:txBody>
                  <a:tcPr marL="121920" marR="121920"/>
                </a:tc>
                <a:tc>
                  <a:txBody>
                    <a:bodyPr/>
                    <a:lstStyle/>
                    <a:p>
                      <a:r>
                        <a:rPr lang="en-US" dirty="0" smtClean="0"/>
                        <a:t>**</a:t>
                      </a:r>
                      <a:endParaRPr lang="en-US" dirty="0"/>
                    </a:p>
                  </a:txBody>
                  <a:tcPr marL="121920" marR="121920"/>
                </a:tc>
                <a:tc>
                  <a:txBody>
                    <a:bodyPr/>
                    <a:lstStyle/>
                    <a:p>
                      <a:r>
                        <a:rPr lang="en-US" dirty="0" smtClean="0"/>
                        <a:t>**</a:t>
                      </a:r>
                      <a:endParaRPr lang="en-US" dirty="0"/>
                    </a:p>
                  </a:txBody>
                  <a:tcPr marL="121920" marR="121920"/>
                </a:tc>
              </a:tr>
              <a:tr h="370840">
                <a:tc>
                  <a:txBody>
                    <a:bodyPr/>
                    <a:lstStyle/>
                    <a:p>
                      <a:r>
                        <a:rPr lang="en-US" baseline="0" dirty="0" smtClean="0"/>
                        <a:t>Scala/Java</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30 </a:t>
                      </a:r>
                      <a:r>
                        <a:rPr lang="en-US" dirty="0" err="1" smtClean="0"/>
                        <a:t>secs</a:t>
                      </a:r>
                      <a:endParaRPr lang="en-US" dirty="0" smtClean="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0.5-2* </a:t>
                      </a:r>
                      <a:r>
                        <a:rPr lang="en-US" dirty="0" err="1" smtClean="0"/>
                        <a:t>secs</a:t>
                      </a:r>
                      <a:endParaRPr lang="en-US" dirty="0" smtClean="0"/>
                    </a:p>
                  </a:txBody>
                  <a:tcPr marL="121920" marR="121920"/>
                </a:tc>
                <a:tc>
                  <a:txBody>
                    <a:bodyPr/>
                    <a:lstStyle/>
                    <a:p>
                      <a:r>
                        <a:rPr lang="en-US" dirty="0" smtClean="0"/>
                        <a:t>0.5-2* </a:t>
                      </a:r>
                      <a:r>
                        <a:rPr lang="en-US" dirty="0" err="1" smtClean="0"/>
                        <a:t>secs</a:t>
                      </a:r>
                      <a:endParaRPr lang="en-US" dirty="0"/>
                    </a:p>
                  </a:txBody>
                  <a:tcPr marL="121920" marR="121920"/>
                </a:tc>
              </a:tr>
            </a:tbl>
          </a:graphicData>
        </a:graphic>
      </p:graphicFrame>
      <p:sp>
        <p:nvSpPr>
          <p:cNvPr id="3" name="TextBox 2"/>
          <p:cNvSpPr txBox="1"/>
          <p:nvPr/>
        </p:nvSpPr>
        <p:spPr>
          <a:xfrm>
            <a:off x="2032001" y="4648835"/>
            <a:ext cx="6275464" cy="1477328"/>
          </a:xfrm>
          <a:prstGeom prst="rect">
            <a:avLst/>
          </a:prstGeom>
          <a:noFill/>
        </p:spPr>
        <p:txBody>
          <a:bodyPr wrap="none" rtlCol="0">
            <a:spAutoFit/>
          </a:bodyPr>
          <a:lstStyle/>
          <a:p>
            <a:r>
              <a:rPr lang="en-US" dirty="0" smtClean="0"/>
              <a:t>** Pandas doesn’t have a default binary file I/O library –</a:t>
            </a:r>
            <a:br>
              <a:rPr lang="en-US" dirty="0" smtClean="0"/>
            </a:br>
            <a:r>
              <a:rPr lang="en-US" dirty="0" smtClean="0"/>
              <a:t>you can use Python, but performance depends on what you pick.</a:t>
            </a:r>
          </a:p>
          <a:p>
            <a:endParaRPr lang="en-US" dirty="0" smtClean="0"/>
          </a:p>
          <a:p>
            <a:r>
              <a:rPr lang="en-US" dirty="0" smtClean="0"/>
              <a:t>* 2 seconds is the time for sustainable read/write. </a:t>
            </a:r>
            <a:br>
              <a:rPr lang="en-US" dirty="0" smtClean="0"/>
            </a:br>
            <a:r>
              <a:rPr lang="en-US" dirty="0" smtClean="0"/>
              <a:t>May be faster due to caching</a:t>
            </a:r>
            <a:endParaRPr lang="en-US" dirty="0"/>
          </a:p>
        </p:txBody>
      </p:sp>
    </p:spTree>
    <p:extLst>
      <p:ext uri="{BB962C8B-B14F-4D97-AF65-F5344CB8AC3E}">
        <p14:creationId xmlns:p14="http://schemas.microsoft.com/office/powerpoint/2010/main" val="695821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742951" y="542926"/>
            <a:ext cx="10706100" cy="600075"/>
          </a:xfrm>
          <a:ln/>
        </p:spPr>
        <p:txBody>
          <a:bodyPr>
            <a:normAutofit fontScale="90000"/>
          </a:bodyPr>
          <a:lstStyle/>
          <a:p>
            <a:r>
              <a:rPr lang="en-US" dirty="0" smtClean="0"/>
              <a:t>File Performance - Compression</a:t>
            </a:r>
            <a:endParaRPr lang="en-US" dirty="0"/>
          </a:p>
        </p:txBody>
      </p:sp>
      <p:sp>
        <p:nvSpPr>
          <p:cNvPr id="40962" name="Rectangle 2"/>
          <p:cNvSpPr>
            <a:spLocks noGrp="1" noChangeArrowheads="1"/>
          </p:cNvSpPr>
          <p:nvPr>
            <p:ph idx="1"/>
          </p:nvPr>
        </p:nvSpPr>
        <p:spPr>
          <a:xfrm>
            <a:off x="609600" y="1246095"/>
            <a:ext cx="10972800" cy="4880069"/>
          </a:xfrm>
          <a:ln/>
        </p:spPr>
        <p:txBody>
          <a:bodyPr>
            <a:normAutofit/>
          </a:bodyPr>
          <a:lstStyle/>
          <a:p>
            <a:pPr marL="0" indent="0">
              <a:buNone/>
            </a:pPr>
            <a:r>
              <a:rPr lang="en-US" sz="2800" dirty="0" smtClean="0"/>
              <a:t>Read/Write time (180 MB tabular file, Scala/Java)</a:t>
            </a:r>
          </a:p>
          <a:p>
            <a:endParaRPr lang="en-US" dirty="0"/>
          </a:p>
        </p:txBody>
      </p:sp>
      <p:sp>
        <p:nvSpPr>
          <p:cNvPr id="4" name="Slide Number Placeholder 3"/>
          <p:cNvSpPr>
            <a:spLocks noGrp="1"/>
          </p:cNvSpPr>
          <p:nvPr>
            <p:ph type="sldNum" sz="quarter" idx="12"/>
          </p:nvPr>
        </p:nvSpPr>
        <p:spPr/>
        <p:txBody>
          <a:bodyPr/>
          <a:lstStyle/>
          <a:p>
            <a:fld id="{BFD40157-F75F-694D-AF97-836A8F2E766B}" type="slidenum">
              <a:rPr lang="en-US"/>
              <a:pPr/>
              <a:t>114</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43720034"/>
              </p:ext>
            </p:extLst>
          </p:nvPr>
        </p:nvGraphicFramePr>
        <p:xfrm>
          <a:off x="1039495" y="1818341"/>
          <a:ext cx="10124140" cy="2123440"/>
        </p:xfrm>
        <a:graphic>
          <a:graphicData uri="http://schemas.openxmlformats.org/drawingml/2006/table">
            <a:tbl>
              <a:tblPr firstRow="1" bandRow="1">
                <a:tableStyleId>{5C22544A-7EE6-4342-B048-85BDC9FD1C3A}</a:tableStyleId>
              </a:tblPr>
              <a:tblGrid>
                <a:gridCol w="2531035"/>
                <a:gridCol w="2531035"/>
                <a:gridCol w="2531035"/>
                <a:gridCol w="2531035"/>
              </a:tblGrid>
              <a:tr h="370840">
                <a:tc>
                  <a:txBody>
                    <a:bodyPr/>
                    <a:lstStyle/>
                    <a:p>
                      <a:r>
                        <a:rPr lang="en-US" dirty="0" smtClean="0"/>
                        <a:t>Binary File</a:t>
                      </a:r>
                      <a:endParaRPr lang="en-US" dirty="0"/>
                    </a:p>
                  </a:txBody>
                  <a:tcPr marL="121920" marR="121920"/>
                </a:tc>
                <a:tc>
                  <a:txBody>
                    <a:bodyPr/>
                    <a:lstStyle/>
                    <a:p>
                      <a:r>
                        <a:rPr lang="en-US" dirty="0" smtClean="0"/>
                        <a:t>Read</a:t>
                      </a:r>
                      <a:r>
                        <a:rPr lang="en-US" baseline="0" dirty="0" smtClean="0"/>
                        <a:t> Time</a:t>
                      </a:r>
                      <a:endParaRPr lang="en-US" dirty="0"/>
                    </a:p>
                  </a:txBody>
                  <a:tcPr marL="121920" marR="121920"/>
                </a:tc>
                <a:tc>
                  <a:txBody>
                    <a:bodyPr/>
                    <a:lstStyle/>
                    <a:p>
                      <a:r>
                        <a:rPr lang="en-US" baseline="0" dirty="0" smtClean="0"/>
                        <a:t>Write Time </a:t>
                      </a:r>
                      <a:endParaRPr lang="en-US" dirty="0"/>
                    </a:p>
                  </a:txBody>
                  <a:tcPr marL="121920" marR="121920"/>
                </a:tc>
                <a:tc>
                  <a:txBody>
                    <a:bodyPr/>
                    <a:lstStyle/>
                    <a:p>
                      <a:r>
                        <a:rPr lang="en-US" dirty="0" smtClean="0"/>
                        <a:t>File Size</a:t>
                      </a:r>
                      <a:endParaRPr lang="en-US" dirty="0"/>
                    </a:p>
                  </a:txBody>
                  <a:tcPr marL="121920" marR="121920"/>
                </a:tc>
              </a:tr>
              <a:tr h="370840">
                <a:tc>
                  <a:txBody>
                    <a:bodyPr/>
                    <a:lstStyle/>
                    <a:p>
                      <a:r>
                        <a:rPr lang="en-US" baseline="0" dirty="0" err="1" smtClean="0"/>
                        <a:t>Gzip</a:t>
                      </a:r>
                      <a:r>
                        <a:rPr lang="en-US" baseline="0" dirty="0" smtClean="0"/>
                        <a:t> level 6 </a:t>
                      </a:r>
                      <a:br>
                        <a:rPr lang="en-US" baseline="0" dirty="0" smtClean="0"/>
                      </a:br>
                      <a:r>
                        <a:rPr lang="en-US" baseline="0" dirty="0" smtClean="0"/>
                        <a:t>(Java default)</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11 </a:t>
                      </a:r>
                      <a:r>
                        <a:rPr lang="en-US" dirty="0" err="1" smtClean="0"/>
                        <a:t>secs</a:t>
                      </a:r>
                      <a:endParaRPr lang="en-US" dirty="0"/>
                    </a:p>
                  </a:txBody>
                  <a:tcPr marL="121920" marR="121920"/>
                </a:tc>
                <a:tc>
                  <a:txBody>
                    <a:bodyPr/>
                    <a:lstStyle/>
                    <a:p>
                      <a:r>
                        <a:rPr lang="en-US" dirty="0" smtClean="0"/>
                        <a:t>35 MB</a:t>
                      </a:r>
                      <a:endParaRPr lang="en-US" dirty="0"/>
                    </a:p>
                  </a:txBody>
                  <a:tcPr marL="121920" marR="121920"/>
                </a:tc>
              </a:tr>
              <a:tr h="370840">
                <a:tc>
                  <a:txBody>
                    <a:bodyPr/>
                    <a:lstStyle/>
                    <a:p>
                      <a:r>
                        <a:rPr lang="en-US" dirty="0" err="1" smtClean="0"/>
                        <a:t>Gzip</a:t>
                      </a:r>
                      <a:r>
                        <a:rPr lang="en-US" dirty="0" smtClean="0"/>
                        <a:t> level 3</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4 </a:t>
                      </a:r>
                      <a:r>
                        <a:rPr lang="en-US" dirty="0" err="1" smtClean="0"/>
                        <a:t>secs</a:t>
                      </a:r>
                      <a:endParaRPr lang="en-US" dirty="0"/>
                    </a:p>
                  </a:txBody>
                  <a:tcPr marL="121920" marR="121920"/>
                </a:tc>
                <a:tc>
                  <a:txBody>
                    <a:bodyPr/>
                    <a:lstStyle/>
                    <a:p>
                      <a:r>
                        <a:rPr lang="en-US" dirty="0" smtClean="0"/>
                        <a:t>37</a:t>
                      </a:r>
                      <a:r>
                        <a:rPr lang="en-US" baseline="0" dirty="0" smtClean="0"/>
                        <a:t> MB</a:t>
                      </a:r>
                      <a:endParaRPr lang="en-US" dirty="0"/>
                    </a:p>
                  </a:txBody>
                  <a:tcPr marL="121920" marR="121920"/>
                </a:tc>
              </a:tr>
              <a:tr h="370840">
                <a:tc>
                  <a:txBody>
                    <a:bodyPr/>
                    <a:lstStyle/>
                    <a:p>
                      <a:r>
                        <a:rPr lang="en-US" dirty="0" err="1" smtClean="0"/>
                        <a:t>Gzip</a:t>
                      </a:r>
                      <a:r>
                        <a:rPr lang="en-US" dirty="0" smtClean="0"/>
                        <a:t> level 1</a:t>
                      </a:r>
                      <a:endParaRPr lang="en-US" dirty="0"/>
                    </a:p>
                  </a:txBody>
                  <a:tcPr marL="121920" marR="121920"/>
                </a:tc>
                <a:tc>
                  <a:txBody>
                    <a:bodyPr/>
                    <a:lstStyle/>
                    <a:p>
                      <a:r>
                        <a:rPr lang="en-US" dirty="0" smtClean="0"/>
                        <a:t>1-2</a:t>
                      </a:r>
                      <a:r>
                        <a:rPr lang="en-US" baseline="0" dirty="0" smtClean="0"/>
                        <a:t> </a:t>
                      </a:r>
                      <a:r>
                        <a:rPr lang="en-US" baseline="0" dirty="0" err="1" smtClean="0"/>
                        <a:t>secs</a:t>
                      </a:r>
                      <a:endParaRPr lang="en-US" dirty="0"/>
                    </a:p>
                  </a:txBody>
                  <a:tcPr marL="121920" marR="121920"/>
                </a:tc>
                <a:tc>
                  <a:txBody>
                    <a:bodyPr/>
                    <a:lstStyle/>
                    <a:p>
                      <a:r>
                        <a:rPr lang="en-US" dirty="0" smtClean="0"/>
                        <a:t>2</a:t>
                      </a:r>
                      <a:r>
                        <a:rPr lang="en-US" baseline="0" dirty="0" smtClean="0"/>
                        <a:t> </a:t>
                      </a:r>
                      <a:r>
                        <a:rPr lang="en-US" baseline="0" dirty="0" err="1" smtClean="0"/>
                        <a:t>secs</a:t>
                      </a:r>
                      <a:endParaRPr lang="en-US" dirty="0"/>
                    </a:p>
                  </a:txBody>
                  <a:tcPr marL="121920" marR="121920"/>
                </a:tc>
                <a:tc>
                  <a:txBody>
                    <a:bodyPr/>
                    <a:lstStyle/>
                    <a:p>
                      <a:r>
                        <a:rPr lang="en-US" dirty="0" smtClean="0"/>
                        <a:t>38 MB</a:t>
                      </a:r>
                      <a:endParaRPr lang="en-US" dirty="0"/>
                    </a:p>
                  </a:txBody>
                  <a:tcPr marL="121920" marR="121920"/>
                </a:tc>
              </a:tr>
              <a:tr h="370840">
                <a:tc>
                  <a:txBody>
                    <a:bodyPr/>
                    <a:lstStyle/>
                    <a:p>
                      <a:r>
                        <a:rPr lang="en-US" dirty="0" smtClean="0"/>
                        <a:t>LZ4 fast</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63 MB</a:t>
                      </a:r>
                      <a:endParaRPr lang="en-US" dirty="0"/>
                    </a:p>
                  </a:txBody>
                  <a:tcPr marL="121920" marR="12192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38331779"/>
              </p:ext>
            </p:extLst>
          </p:nvPr>
        </p:nvGraphicFramePr>
        <p:xfrm>
          <a:off x="1039495" y="4232910"/>
          <a:ext cx="10124140" cy="1854200"/>
        </p:xfrm>
        <a:graphic>
          <a:graphicData uri="http://schemas.openxmlformats.org/drawingml/2006/table">
            <a:tbl>
              <a:tblPr firstRow="1" bandRow="1">
                <a:tableStyleId>{5C22544A-7EE6-4342-B048-85BDC9FD1C3A}</a:tableStyleId>
              </a:tblPr>
              <a:tblGrid>
                <a:gridCol w="2531035"/>
                <a:gridCol w="2531035"/>
                <a:gridCol w="2531035"/>
                <a:gridCol w="2531035"/>
              </a:tblGrid>
              <a:tr h="370840">
                <a:tc>
                  <a:txBody>
                    <a:bodyPr/>
                    <a:lstStyle/>
                    <a:p>
                      <a:r>
                        <a:rPr lang="en-US" dirty="0" smtClean="0"/>
                        <a:t>Text File</a:t>
                      </a:r>
                      <a:endParaRPr lang="en-US" dirty="0"/>
                    </a:p>
                  </a:txBody>
                  <a:tcPr marL="121920" marR="121920"/>
                </a:tc>
                <a:tc>
                  <a:txBody>
                    <a:bodyPr/>
                    <a:lstStyle/>
                    <a:p>
                      <a:r>
                        <a:rPr lang="en-US" dirty="0" smtClean="0"/>
                        <a:t>Read</a:t>
                      </a:r>
                      <a:r>
                        <a:rPr lang="en-US" baseline="0" dirty="0" smtClean="0"/>
                        <a:t> Time</a:t>
                      </a:r>
                      <a:endParaRPr lang="en-US" dirty="0"/>
                    </a:p>
                  </a:txBody>
                  <a:tcPr marL="121920" marR="121920"/>
                </a:tc>
                <a:tc>
                  <a:txBody>
                    <a:bodyPr/>
                    <a:lstStyle/>
                    <a:p>
                      <a:r>
                        <a:rPr lang="en-US" baseline="0" dirty="0" smtClean="0"/>
                        <a:t>Write Time </a:t>
                      </a:r>
                      <a:endParaRPr lang="en-US" dirty="0"/>
                    </a:p>
                  </a:txBody>
                  <a:tcPr marL="121920" marR="121920"/>
                </a:tc>
                <a:tc>
                  <a:txBody>
                    <a:bodyPr/>
                    <a:lstStyle/>
                    <a:p>
                      <a:r>
                        <a:rPr lang="en-US" dirty="0" smtClean="0"/>
                        <a:t>File Size</a:t>
                      </a:r>
                      <a:endParaRPr lang="en-US" dirty="0"/>
                    </a:p>
                  </a:txBody>
                  <a:tcPr marL="121920" marR="121920"/>
                </a:tc>
              </a:tr>
              <a:tr h="370840">
                <a:tc>
                  <a:txBody>
                    <a:bodyPr/>
                    <a:lstStyle/>
                    <a:p>
                      <a:r>
                        <a:rPr lang="en-US" baseline="0" dirty="0" err="1" smtClean="0"/>
                        <a:t>Gzip</a:t>
                      </a:r>
                      <a:r>
                        <a:rPr lang="en-US" baseline="0" dirty="0" smtClean="0"/>
                        <a:t> level 6 (default)</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22 </a:t>
                      </a:r>
                      <a:r>
                        <a:rPr lang="en-US" dirty="0" err="1" smtClean="0"/>
                        <a:t>secs</a:t>
                      </a:r>
                      <a:endParaRPr lang="en-US" dirty="0"/>
                    </a:p>
                  </a:txBody>
                  <a:tcPr marL="121920" marR="121920"/>
                </a:tc>
                <a:tc>
                  <a:txBody>
                    <a:bodyPr/>
                    <a:lstStyle/>
                    <a:p>
                      <a:r>
                        <a:rPr lang="en-US" dirty="0" smtClean="0"/>
                        <a:t>32 MB</a:t>
                      </a:r>
                      <a:endParaRPr lang="en-US" dirty="0"/>
                    </a:p>
                  </a:txBody>
                  <a:tcPr marL="121920" marR="121920"/>
                </a:tc>
              </a:tr>
              <a:tr h="370840">
                <a:tc>
                  <a:txBody>
                    <a:bodyPr/>
                    <a:lstStyle/>
                    <a:p>
                      <a:r>
                        <a:rPr lang="en-US" dirty="0" err="1" smtClean="0"/>
                        <a:t>Gzip</a:t>
                      </a:r>
                      <a:r>
                        <a:rPr lang="en-US" dirty="0" smtClean="0"/>
                        <a:t> level 3</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14 </a:t>
                      </a:r>
                      <a:r>
                        <a:rPr lang="en-US" dirty="0" err="1" smtClean="0"/>
                        <a:t>secs</a:t>
                      </a:r>
                      <a:endParaRPr lang="en-US" dirty="0"/>
                    </a:p>
                  </a:txBody>
                  <a:tcPr marL="121920" marR="121920"/>
                </a:tc>
                <a:tc>
                  <a:txBody>
                    <a:bodyPr/>
                    <a:lstStyle/>
                    <a:p>
                      <a:r>
                        <a:rPr lang="en-US" dirty="0" smtClean="0"/>
                        <a:t>35</a:t>
                      </a:r>
                      <a:r>
                        <a:rPr lang="en-US" baseline="0" dirty="0" smtClean="0"/>
                        <a:t> MB</a:t>
                      </a:r>
                      <a:endParaRPr lang="en-US" dirty="0"/>
                    </a:p>
                  </a:txBody>
                  <a:tcPr marL="121920" marR="121920"/>
                </a:tc>
              </a:tr>
              <a:tr h="370840">
                <a:tc>
                  <a:txBody>
                    <a:bodyPr/>
                    <a:lstStyle/>
                    <a:p>
                      <a:r>
                        <a:rPr lang="en-US" dirty="0" err="1" smtClean="0"/>
                        <a:t>Gzip</a:t>
                      </a:r>
                      <a:r>
                        <a:rPr lang="en-US" dirty="0" smtClean="0"/>
                        <a:t> level 1</a:t>
                      </a:r>
                      <a:endParaRPr lang="en-US" dirty="0"/>
                    </a:p>
                  </a:txBody>
                  <a:tcPr marL="121920" marR="121920"/>
                </a:tc>
                <a:tc>
                  <a:txBody>
                    <a:bodyPr/>
                    <a:lstStyle/>
                    <a:p>
                      <a:r>
                        <a:rPr lang="en-US" dirty="0" smtClean="0"/>
                        <a:t>1-2</a:t>
                      </a:r>
                      <a:r>
                        <a:rPr lang="en-US" baseline="0" dirty="0" smtClean="0"/>
                        <a:t> </a:t>
                      </a:r>
                      <a:r>
                        <a:rPr lang="en-US" baseline="0" dirty="0" err="1" smtClean="0"/>
                        <a:t>secs</a:t>
                      </a:r>
                      <a:endParaRPr lang="en-US" dirty="0"/>
                    </a:p>
                  </a:txBody>
                  <a:tcPr marL="121920" marR="121920"/>
                </a:tc>
                <a:tc>
                  <a:txBody>
                    <a:bodyPr/>
                    <a:lstStyle/>
                    <a:p>
                      <a:r>
                        <a:rPr lang="en-US" dirty="0" smtClean="0"/>
                        <a:t>12 </a:t>
                      </a:r>
                      <a:r>
                        <a:rPr lang="en-US" baseline="0" dirty="0" err="1" smtClean="0"/>
                        <a:t>secs</a:t>
                      </a:r>
                      <a:endParaRPr lang="en-US" dirty="0"/>
                    </a:p>
                  </a:txBody>
                  <a:tcPr marL="121920" marR="121920"/>
                </a:tc>
                <a:tc>
                  <a:txBody>
                    <a:bodyPr/>
                    <a:lstStyle/>
                    <a:p>
                      <a:r>
                        <a:rPr lang="en-US" smtClean="0"/>
                        <a:t>39 </a:t>
                      </a:r>
                      <a:r>
                        <a:rPr lang="en-US" dirty="0" smtClean="0"/>
                        <a:t>MB</a:t>
                      </a:r>
                      <a:endParaRPr lang="en-US" dirty="0"/>
                    </a:p>
                  </a:txBody>
                  <a:tcPr marL="121920" marR="121920"/>
                </a:tc>
              </a:tr>
              <a:tr h="370840">
                <a:tc>
                  <a:txBody>
                    <a:bodyPr/>
                    <a:lstStyle/>
                    <a:p>
                      <a:r>
                        <a:rPr lang="en-US" dirty="0" smtClean="0"/>
                        <a:t>LZ4 fast</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11 </a:t>
                      </a:r>
                      <a:r>
                        <a:rPr lang="en-US" dirty="0" err="1" smtClean="0"/>
                        <a:t>secs</a:t>
                      </a:r>
                      <a:endParaRPr lang="en-US" dirty="0"/>
                    </a:p>
                  </a:txBody>
                  <a:tcPr marL="121920" marR="121920"/>
                </a:tc>
                <a:tc>
                  <a:txBody>
                    <a:bodyPr/>
                    <a:lstStyle/>
                    <a:p>
                      <a:r>
                        <a:rPr lang="en-US" dirty="0" smtClean="0"/>
                        <a:t>63 MB</a:t>
                      </a:r>
                      <a:endParaRPr lang="en-US" dirty="0"/>
                    </a:p>
                  </a:txBody>
                  <a:tcPr marL="121920" marR="121920"/>
                </a:tc>
              </a:tr>
            </a:tbl>
          </a:graphicData>
        </a:graphic>
      </p:graphicFrame>
    </p:spTree>
    <p:extLst>
      <p:ext uri="{BB962C8B-B14F-4D97-AF65-F5344CB8AC3E}">
        <p14:creationId xmlns:p14="http://schemas.microsoft.com/office/powerpoint/2010/main" val="401559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 bit of background before we jump in</a:t>
            </a:r>
          </a:p>
        </p:txBody>
      </p:sp>
      <p:pic>
        <p:nvPicPr>
          <p:cNvPr id="5" name="Content Placeholder 4"/>
          <p:cNvPicPr>
            <a:picLocks noGrp="1" noChangeAspect="1"/>
          </p:cNvPicPr>
          <p:nvPr>
            <p:ph idx="1"/>
          </p:nvPr>
        </p:nvPicPr>
        <p:blipFill>
          <a:blip r:embed="rId3"/>
          <a:srcRect t="13336" b="13336"/>
          <a:stretch>
            <a:fillRect/>
          </a:stretch>
        </p:blipFill>
        <p:spPr/>
      </p:pic>
    </p:spTree>
    <p:extLst>
      <p:ext uri="{BB962C8B-B14F-4D97-AF65-F5344CB8AC3E}">
        <p14:creationId xmlns:p14="http://schemas.microsoft.com/office/powerpoint/2010/main" val="108660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742951" y="542926"/>
            <a:ext cx="10706100" cy="638175"/>
          </a:xfrm>
          <a:ln/>
        </p:spPr>
        <p:txBody>
          <a:bodyPr>
            <a:normAutofit fontScale="90000"/>
          </a:bodyPr>
          <a:lstStyle/>
          <a:p>
            <a:r>
              <a:rPr lang="en-US"/>
              <a:t>Data Preparation overview</a:t>
            </a:r>
          </a:p>
        </p:txBody>
      </p:sp>
      <p:sp>
        <p:nvSpPr>
          <p:cNvPr id="14338" name="Rectangle 2"/>
          <p:cNvSpPr>
            <a:spLocks noGrp="1" noChangeArrowheads="1"/>
          </p:cNvSpPr>
          <p:nvPr>
            <p:ph idx="1"/>
          </p:nvPr>
        </p:nvSpPr>
        <p:spPr>
          <a:ln/>
        </p:spPr>
        <p:txBody>
          <a:bodyPr>
            <a:normAutofit/>
          </a:bodyPr>
          <a:lstStyle/>
          <a:p>
            <a:r>
              <a:rPr lang="en-US" dirty="0"/>
              <a:t>ETL</a:t>
            </a:r>
          </a:p>
          <a:p>
            <a:pPr lvl="1"/>
            <a:r>
              <a:rPr lang="en-US" dirty="0"/>
              <a:t>We need to </a:t>
            </a:r>
            <a:r>
              <a:rPr lang="en-US" b="1" dirty="0"/>
              <a:t>extract </a:t>
            </a:r>
            <a:r>
              <a:rPr lang="en-US" dirty="0"/>
              <a:t>data from the </a:t>
            </a:r>
            <a:r>
              <a:rPr lang="en-US" b="1" dirty="0"/>
              <a:t>source(s)</a:t>
            </a:r>
            <a:endParaRPr lang="en-US" dirty="0"/>
          </a:p>
          <a:p>
            <a:pPr lvl="1"/>
            <a:r>
              <a:rPr lang="en-US" dirty="0"/>
              <a:t>We need to </a:t>
            </a:r>
            <a:r>
              <a:rPr lang="en-US" b="1" dirty="0"/>
              <a:t>load </a:t>
            </a:r>
            <a:r>
              <a:rPr lang="en-US" dirty="0"/>
              <a:t>data into the </a:t>
            </a:r>
            <a:r>
              <a:rPr lang="en-US" b="1" dirty="0"/>
              <a:t>sink</a:t>
            </a:r>
            <a:endParaRPr lang="en-US" dirty="0"/>
          </a:p>
          <a:p>
            <a:pPr lvl="1"/>
            <a:r>
              <a:rPr lang="en-US" dirty="0"/>
              <a:t>We need to </a:t>
            </a:r>
            <a:r>
              <a:rPr lang="en-US" b="1" dirty="0"/>
              <a:t>transform </a:t>
            </a:r>
            <a:r>
              <a:rPr lang="en-US" dirty="0"/>
              <a:t>data at the source, sink, or in a </a:t>
            </a:r>
            <a:r>
              <a:rPr lang="en-US" b="1" dirty="0"/>
              <a:t>staging area</a:t>
            </a:r>
            <a:endParaRPr lang="en-US" b="1" dirty="0">
              <a:ea typeface="Heiti SC Medium" charset="0"/>
              <a:cs typeface="Heiti SC Medium" charset="0"/>
            </a:endParaRPr>
          </a:p>
          <a:p>
            <a:pPr lvl="1"/>
            <a:endParaRPr lang="en-US" b="1" dirty="0">
              <a:ea typeface="Heiti SC Medium" charset="0"/>
              <a:cs typeface="Heiti SC Medium" charset="0"/>
            </a:endParaRPr>
          </a:p>
          <a:p>
            <a:pPr lvl="1"/>
            <a:r>
              <a:rPr lang="en-US" dirty="0"/>
              <a:t>Sources: file, database, </a:t>
            </a:r>
            <a:r>
              <a:rPr lang="en-US" dirty="0" smtClean="0"/>
              <a:t>event log, web site, HDFS…</a:t>
            </a:r>
            <a:endParaRPr lang="en-US" dirty="0"/>
          </a:p>
          <a:p>
            <a:pPr lvl="1"/>
            <a:r>
              <a:rPr lang="en-US" dirty="0"/>
              <a:t>Sinks: Python, R, </a:t>
            </a:r>
            <a:r>
              <a:rPr lang="en-US" dirty="0" smtClean="0"/>
              <a:t>SQLite, RDBMS, NoSQL store, files, HDFS…</a:t>
            </a:r>
            <a:endParaRPr lang="en-US" dirty="0"/>
          </a:p>
        </p:txBody>
      </p:sp>
      <p:sp>
        <p:nvSpPr>
          <p:cNvPr id="4" name="Slide Number Placeholder 3"/>
          <p:cNvSpPr>
            <a:spLocks noGrp="1"/>
          </p:cNvSpPr>
          <p:nvPr>
            <p:ph type="sldNum" sz="quarter" idx="12"/>
          </p:nvPr>
        </p:nvSpPr>
        <p:spPr/>
        <p:txBody>
          <a:bodyPr/>
          <a:lstStyle/>
          <a:p>
            <a:fld id="{56CB51EE-3D8A-5E46-9634-37E3D7987317}" type="slidenum">
              <a:rPr lang="en-US"/>
              <a:pPr/>
              <a:t>13</a:t>
            </a:fld>
            <a:endParaRPr lang="en-US"/>
          </a:p>
        </p:txBody>
      </p:sp>
    </p:spTree>
    <p:extLst>
      <p:ext uri="{BB962C8B-B14F-4D97-AF65-F5344CB8AC3E}">
        <p14:creationId xmlns:p14="http://schemas.microsoft.com/office/powerpoint/2010/main" val="12988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742951" y="542926"/>
            <a:ext cx="10706100" cy="638175"/>
          </a:xfrm>
          <a:ln/>
        </p:spPr>
        <p:txBody>
          <a:bodyPr>
            <a:normAutofit fontScale="90000"/>
          </a:bodyPr>
          <a:lstStyle/>
          <a:p>
            <a:r>
              <a:rPr lang="en-US"/>
              <a:t>Data Preparation overview</a:t>
            </a:r>
          </a:p>
        </p:txBody>
      </p:sp>
      <p:sp>
        <p:nvSpPr>
          <p:cNvPr id="15362" name="Rectangle 2"/>
          <p:cNvSpPr>
            <a:spLocks noGrp="1" noChangeArrowheads="1"/>
          </p:cNvSpPr>
          <p:nvPr>
            <p:ph idx="1"/>
          </p:nvPr>
        </p:nvSpPr>
        <p:spPr>
          <a:ln/>
        </p:spPr>
        <p:txBody>
          <a:bodyPr>
            <a:normAutofit lnSpcReduction="10000"/>
          </a:bodyPr>
          <a:lstStyle/>
          <a:p>
            <a:r>
              <a:rPr lang="en-US" dirty="0"/>
              <a:t>Process model</a:t>
            </a:r>
          </a:p>
          <a:p>
            <a:pPr lvl="1"/>
            <a:r>
              <a:rPr lang="en-US" dirty="0"/>
              <a:t>The construction of a new data preparation process is done in many phases</a:t>
            </a:r>
          </a:p>
          <a:p>
            <a:pPr lvl="2"/>
            <a:r>
              <a:rPr lang="en-US" dirty="0"/>
              <a:t>Data </a:t>
            </a:r>
            <a:r>
              <a:rPr lang="en-US" b="1" dirty="0"/>
              <a:t>characterization</a:t>
            </a:r>
            <a:endParaRPr lang="en-US" dirty="0"/>
          </a:p>
          <a:p>
            <a:pPr lvl="2"/>
            <a:r>
              <a:rPr lang="en-US" dirty="0"/>
              <a:t>Data </a:t>
            </a:r>
            <a:r>
              <a:rPr lang="en-US" b="1" dirty="0"/>
              <a:t>cleaning</a:t>
            </a:r>
            <a:endParaRPr lang="en-US" b="1" dirty="0">
              <a:ea typeface="Heiti SC Medium" charset="0"/>
              <a:cs typeface="Heiti SC Medium" charset="0"/>
            </a:endParaRPr>
          </a:p>
          <a:p>
            <a:pPr lvl="2"/>
            <a:r>
              <a:rPr lang="en-US" dirty="0"/>
              <a:t>Data </a:t>
            </a:r>
            <a:r>
              <a:rPr lang="en-US" b="1" dirty="0"/>
              <a:t>integration</a:t>
            </a:r>
            <a:endParaRPr lang="en-US" dirty="0"/>
          </a:p>
          <a:p>
            <a:pPr lvl="1"/>
            <a:endParaRPr lang="en-US" dirty="0"/>
          </a:p>
          <a:p>
            <a:pPr lvl="1"/>
            <a:r>
              <a:rPr lang="en-US" dirty="0"/>
              <a:t>We must efficiently move data around in space and time</a:t>
            </a:r>
          </a:p>
          <a:p>
            <a:pPr lvl="2"/>
            <a:r>
              <a:rPr lang="en-US" dirty="0"/>
              <a:t>Data </a:t>
            </a:r>
            <a:r>
              <a:rPr lang="en-US" b="1" dirty="0"/>
              <a:t>transfer</a:t>
            </a:r>
            <a:endParaRPr lang="en-US" dirty="0"/>
          </a:p>
          <a:p>
            <a:pPr lvl="2"/>
            <a:r>
              <a:rPr lang="en-US" dirty="0"/>
              <a:t>Data </a:t>
            </a:r>
            <a:r>
              <a:rPr lang="en-US" b="1" dirty="0" smtClean="0"/>
              <a:t>serialization </a:t>
            </a:r>
            <a:r>
              <a:rPr lang="en-US" dirty="0" smtClean="0"/>
              <a:t>and </a:t>
            </a:r>
            <a:r>
              <a:rPr lang="en-US" b="1" dirty="0" smtClean="0"/>
              <a:t>deserialization </a:t>
            </a:r>
            <a:r>
              <a:rPr lang="en-US" dirty="0" smtClean="0"/>
              <a:t>(for files or network)</a:t>
            </a:r>
            <a:endParaRPr lang="en-US" b="1" dirty="0">
              <a:ea typeface="Heiti SC Medium" charset="0"/>
              <a:cs typeface="Heiti SC Medium" charset="0"/>
            </a:endParaRPr>
          </a:p>
        </p:txBody>
      </p:sp>
      <p:sp>
        <p:nvSpPr>
          <p:cNvPr id="4" name="Slide Number Placeholder 3"/>
          <p:cNvSpPr>
            <a:spLocks noGrp="1"/>
          </p:cNvSpPr>
          <p:nvPr>
            <p:ph type="sldNum" sz="quarter" idx="12"/>
          </p:nvPr>
        </p:nvSpPr>
        <p:spPr/>
        <p:txBody>
          <a:bodyPr/>
          <a:lstStyle/>
          <a:p>
            <a:fld id="{EF7F612B-B435-B24D-83AC-D2F2811E47F2}" type="slidenum">
              <a:rPr lang="en-US"/>
              <a:pPr/>
              <a:t>14</a:t>
            </a:fld>
            <a:endParaRPr lang="en-US"/>
          </a:p>
        </p:txBody>
      </p:sp>
    </p:spTree>
    <p:extLst>
      <p:ext uri="{BB962C8B-B14F-4D97-AF65-F5344CB8AC3E}">
        <p14:creationId xmlns:p14="http://schemas.microsoft.com/office/powerpoint/2010/main" val="223283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742951" y="542926"/>
            <a:ext cx="10706100" cy="638175"/>
          </a:xfrm>
          <a:ln/>
        </p:spPr>
        <p:txBody>
          <a:bodyPr>
            <a:normAutofit fontScale="90000"/>
          </a:bodyPr>
          <a:lstStyle/>
          <a:p>
            <a:r>
              <a:rPr lang="en-US"/>
              <a:t>Data Preparation overview</a:t>
            </a:r>
          </a:p>
        </p:txBody>
      </p:sp>
      <p:sp>
        <p:nvSpPr>
          <p:cNvPr id="16386" name="Rectangle 2"/>
          <p:cNvSpPr>
            <a:spLocks noGrp="1" noChangeArrowheads="1"/>
          </p:cNvSpPr>
          <p:nvPr>
            <p:ph idx="1"/>
          </p:nvPr>
        </p:nvSpPr>
        <p:spPr>
          <a:xfrm>
            <a:off x="1" y="1600201"/>
            <a:ext cx="12464859" cy="4525963"/>
          </a:xfrm>
          <a:ln/>
        </p:spPr>
        <p:txBody>
          <a:bodyPr>
            <a:normAutofit fontScale="92500"/>
          </a:bodyPr>
          <a:lstStyle/>
          <a:p>
            <a:r>
              <a:rPr lang="en-US" dirty="0"/>
              <a:t>Workflow</a:t>
            </a:r>
          </a:p>
          <a:p>
            <a:pPr lvl="1"/>
            <a:r>
              <a:rPr lang="en-US" dirty="0"/>
              <a:t>The transformation </a:t>
            </a:r>
            <a:r>
              <a:rPr lang="en-US" b="1" dirty="0"/>
              <a:t>pipeline</a:t>
            </a:r>
            <a:r>
              <a:rPr lang="en-US" dirty="0"/>
              <a:t> or </a:t>
            </a:r>
            <a:r>
              <a:rPr lang="en-US" b="1" dirty="0"/>
              <a:t>workflow</a:t>
            </a:r>
            <a:r>
              <a:rPr lang="en-US" dirty="0"/>
              <a:t> often consists of many steps</a:t>
            </a:r>
          </a:p>
          <a:p>
            <a:pPr lvl="2"/>
            <a:r>
              <a:rPr lang="en-US" dirty="0"/>
              <a:t>For example: Unix pipes and filters</a:t>
            </a:r>
          </a:p>
          <a:p>
            <a:pPr lvl="2"/>
            <a:r>
              <a:rPr lang="en-US" dirty="0"/>
              <a:t>$ cat data_science.txt | </a:t>
            </a:r>
            <a:r>
              <a:rPr lang="en-US" dirty="0" err="1"/>
              <a:t>wc</a:t>
            </a:r>
            <a:r>
              <a:rPr lang="en-US" dirty="0"/>
              <a:t> | mail -s "word </a:t>
            </a:r>
            <a:r>
              <a:rPr lang="en-US" dirty="0" smtClean="0"/>
              <a:t>count” myname@some.com </a:t>
            </a:r>
            <a:endParaRPr lang="en-US" dirty="0"/>
          </a:p>
          <a:p>
            <a:pPr lvl="2"/>
            <a:endParaRPr lang="en-US" dirty="0"/>
          </a:p>
          <a:p>
            <a:pPr lvl="1"/>
            <a:r>
              <a:rPr lang="en-US" dirty="0"/>
              <a:t>If the workflow is to be used more than once, it can be </a:t>
            </a:r>
            <a:r>
              <a:rPr lang="en-US" b="1" dirty="0"/>
              <a:t>scheduled</a:t>
            </a:r>
            <a:endParaRPr lang="en-US" b="1" dirty="0">
              <a:ea typeface="Heiti SC Medium" charset="0"/>
              <a:cs typeface="Heiti SC Medium" charset="0"/>
            </a:endParaRPr>
          </a:p>
          <a:p>
            <a:pPr lvl="2"/>
            <a:r>
              <a:rPr lang="en-US" dirty="0"/>
              <a:t>Scheduling can be time-based or </a:t>
            </a:r>
            <a:r>
              <a:rPr lang="en-US" dirty="0" smtClean="0"/>
              <a:t>event-based</a:t>
            </a:r>
          </a:p>
          <a:p>
            <a:pPr lvl="2"/>
            <a:r>
              <a:rPr lang="en-US" dirty="0" smtClean="0"/>
              <a:t>Use publish-subscribe to register interest (e.g. Twitter feeds)</a:t>
            </a:r>
            <a:endParaRPr lang="en-US" dirty="0"/>
          </a:p>
          <a:p>
            <a:pPr lvl="1"/>
            <a:endParaRPr lang="en-US" dirty="0"/>
          </a:p>
          <a:p>
            <a:pPr lvl="1"/>
            <a:r>
              <a:rPr lang="en-US" dirty="0"/>
              <a:t>Recording the execution of a workflow is known as capturing </a:t>
            </a:r>
            <a:r>
              <a:rPr lang="en-US" b="1" dirty="0"/>
              <a:t>lineage</a:t>
            </a:r>
            <a:r>
              <a:rPr lang="en-US" dirty="0"/>
              <a:t> or </a:t>
            </a:r>
            <a:r>
              <a:rPr lang="en-US" b="1" dirty="0"/>
              <a:t>provenance</a:t>
            </a:r>
            <a:endParaRPr lang="en-US" b="1" dirty="0">
              <a:ea typeface="Heiti SC Medium" charset="0"/>
              <a:cs typeface="Heiti SC Medium" charset="0"/>
            </a:endParaRPr>
          </a:p>
        </p:txBody>
      </p:sp>
      <p:sp>
        <p:nvSpPr>
          <p:cNvPr id="4" name="Slide Number Placeholder 3"/>
          <p:cNvSpPr>
            <a:spLocks noGrp="1"/>
          </p:cNvSpPr>
          <p:nvPr>
            <p:ph type="sldNum" sz="quarter" idx="12"/>
          </p:nvPr>
        </p:nvSpPr>
        <p:spPr/>
        <p:txBody>
          <a:bodyPr/>
          <a:lstStyle/>
          <a:p>
            <a:fld id="{1EE3F787-7054-D945-9B50-2F058D84E315}" type="slidenum">
              <a:rPr lang="en-US"/>
              <a:pPr/>
              <a:t>15</a:t>
            </a:fld>
            <a:endParaRPr lang="en-US"/>
          </a:p>
        </p:txBody>
      </p:sp>
    </p:spTree>
    <p:extLst>
      <p:ext uri="{BB962C8B-B14F-4D97-AF65-F5344CB8AC3E}">
        <p14:creationId xmlns:p14="http://schemas.microsoft.com/office/powerpoint/2010/main" val="2136811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742951" y="399489"/>
            <a:ext cx="10706100" cy="647700"/>
          </a:xfrm>
          <a:ln/>
        </p:spPr>
        <p:txBody>
          <a:bodyPr>
            <a:normAutofit fontScale="90000"/>
          </a:bodyPr>
          <a:lstStyle/>
          <a:p>
            <a:r>
              <a:rPr lang="en-US" dirty="0"/>
              <a:t>The Businessperson</a:t>
            </a:r>
          </a:p>
        </p:txBody>
      </p:sp>
      <p:sp>
        <p:nvSpPr>
          <p:cNvPr id="19458" name="Rectangle 2"/>
          <p:cNvSpPr>
            <a:spLocks noGrp="1" noChangeArrowheads="1"/>
          </p:cNvSpPr>
          <p:nvPr>
            <p:ph idx="1"/>
          </p:nvPr>
        </p:nvSpPr>
        <p:spPr>
          <a:xfrm>
            <a:off x="609600" y="1138519"/>
            <a:ext cx="10972800" cy="4808350"/>
          </a:xfrm>
          <a:ln/>
        </p:spPr>
        <p:txBody>
          <a:bodyPr>
            <a:normAutofit fontScale="92500" lnSpcReduction="20000"/>
          </a:bodyPr>
          <a:lstStyle/>
          <a:p>
            <a:r>
              <a:rPr lang="en-US" dirty="0"/>
              <a:t>Data Sources</a:t>
            </a:r>
          </a:p>
          <a:p>
            <a:pPr lvl="1"/>
            <a:r>
              <a:rPr lang="en-US" dirty="0"/>
              <a:t>Web </a:t>
            </a:r>
            <a:r>
              <a:rPr lang="en-US" dirty="0" smtClean="0"/>
              <a:t>pages</a:t>
            </a:r>
          </a:p>
          <a:p>
            <a:pPr lvl="1"/>
            <a:r>
              <a:rPr lang="en-US" dirty="0" smtClean="0"/>
              <a:t>Excel</a:t>
            </a:r>
            <a:endParaRPr lang="en-US" dirty="0"/>
          </a:p>
          <a:p>
            <a:r>
              <a:rPr lang="en-US" dirty="0"/>
              <a:t>ETL</a:t>
            </a:r>
          </a:p>
          <a:p>
            <a:pPr lvl="1"/>
            <a:r>
              <a:rPr lang="en-US" dirty="0"/>
              <a:t>Copy and paste</a:t>
            </a:r>
          </a:p>
          <a:p>
            <a:r>
              <a:rPr lang="en-US" dirty="0"/>
              <a:t>Data Warehouse</a:t>
            </a:r>
          </a:p>
          <a:p>
            <a:pPr lvl="1"/>
            <a:r>
              <a:rPr lang="en-US" dirty="0"/>
              <a:t>Excel</a:t>
            </a:r>
          </a:p>
          <a:p>
            <a:r>
              <a:rPr lang="en-US" dirty="0"/>
              <a:t>Business Intelligence and Analytics</a:t>
            </a:r>
          </a:p>
          <a:p>
            <a:pPr lvl="1"/>
            <a:r>
              <a:rPr lang="en-US" dirty="0"/>
              <a:t>Excel functions</a:t>
            </a:r>
          </a:p>
          <a:p>
            <a:pPr lvl="1"/>
            <a:r>
              <a:rPr lang="en-US" dirty="0"/>
              <a:t>Excel charts</a:t>
            </a:r>
          </a:p>
          <a:p>
            <a:pPr lvl="1"/>
            <a:r>
              <a:rPr lang="en-US" dirty="0"/>
              <a:t>Visual Basic?!</a:t>
            </a:r>
          </a:p>
        </p:txBody>
      </p:sp>
      <p:sp>
        <p:nvSpPr>
          <p:cNvPr id="4" name="Slide Number Placeholder 3"/>
          <p:cNvSpPr>
            <a:spLocks noGrp="1"/>
          </p:cNvSpPr>
          <p:nvPr>
            <p:ph type="sldNum" sz="quarter" idx="12"/>
          </p:nvPr>
        </p:nvSpPr>
        <p:spPr/>
        <p:txBody>
          <a:bodyPr/>
          <a:lstStyle/>
          <a:p>
            <a:fld id="{03E5C5E5-F005-FA4F-BA6C-047BF00801CA}" type="slidenum">
              <a:rPr lang="en-US"/>
              <a:pPr/>
              <a:t>16</a:t>
            </a:fld>
            <a:endParaRPr lang="en-US"/>
          </a:p>
        </p:txBody>
      </p:sp>
    </p:spTree>
    <p:extLst>
      <p:ext uri="{BB962C8B-B14F-4D97-AF65-F5344CB8AC3E}">
        <p14:creationId xmlns:p14="http://schemas.microsoft.com/office/powerpoint/2010/main" val="4084557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742951" y="318807"/>
            <a:ext cx="10706100" cy="647700"/>
          </a:xfrm>
          <a:ln/>
        </p:spPr>
        <p:txBody>
          <a:bodyPr>
            <a:normAutofit fontScale="90000"/>
          </a:bodyPr>
          <a:lstStyle/>
          <a:p>
            <a:r>
              <a:rPr lang="en-US" dirty="0"/>
              <a:t>The Programmer</a:t>
            </a:r>
          </a:p>
        </p:txBody>
      </p:sp>
      <p:sp>
        <p:nvSpPr>
          <p:cNvPr id="20482" name="Rectangle 2"/>
          <p:cNvSpPr>
            <a:spLocks noGrp="1" noChangeArrowheads="1"/>
          </p:cNvSpPr>
          <p:nvPr>
            <p:ph idx="1"/>
          </p:nvPr>
        </p:nvSpPr>
        <p:spPr>
          <a:xfrm>
            <a:off x="609600" y="1304364"/>
            <a:ext cx="10972800" cy="4525963"/>
          </a:xfrm>
          <a:ln/>
        </p:spPr>
        <p:txBody>
          <a:bodyPr>
            <a:normAutofit fontScale="92500" lnSpcReduction="20000"/>
          </a:bodyPr>
          <a:lstStyle/>
          <a:p>
            <a:r>
              <a:rPr lang="en-US" dirty="0"/>
              <a:t>Data Sources</a:t>
            </a:r>
          </a:p>
          <a:p>
            <a:pPr lvl="1"/>
            <a:r>
              <a:rPr lang="en-US" dirty="0"/>
              <a:t>Web scraping, web services API</a:t>
            </a:r>
          </a:p>
          <a:p>
            <a:pPr lvl="1"/>
            <a:r>
              <a:rPr lang="en-US" dirty="0"/>
              <a:t>Excel spreadsheet exported as CSV</a:t>
            </a:r>
          </a:p>
          <a:p>
            <a:pPr lvl="1"/>
            <a:r>
              <a:rPr lang="en-US" dirty="0"/>
              <a:t>Database queries</a:t>
            </a:r>
          </a:p>
          <a:p>
            <a:r>
              <a:rPr lang="en-US" dirty="0"/>
              <a:t>ETL</a:t>
            </a:r>
          </a:p>
          <a:p>
            <a:pPr lvl="1"/>
            <a:r>
              <a:rPr lang="en-US" dirty="0" err="1"/>
              <a:t>wget</a:t>
            </a:r>
            <a:r>
              <a:rPr lang="en-US" dirty="0"/>
              <a:t>, curl, Beautiful Soup, </a:t>
            </a:r>
            <a:r>
              <a:rPr lang="en-US" dirty="0" err="1"/>
              <a:t>lxml</a:t>
            </a:r>
            <a:endParaRPr lang="en-US" dirty="0"/>
          </a:p>
          <a:p>
            <a:r>
              <a:rPr lang="en-US" dirty="0"/>
              <a:t>Data Warehouse</a:t>
            </a:r>
          </a:p>
          <a:p>
            <a:pPr lvl="1"/>
            <a:r>
              <a:rPr lang="en-US" dirty="0"/>
              <a:t>Flat files</a:t>
            </a:r>
          </a:p>
          <a:p>
            <a:r>
              <a:rPr lang="en-US" dirty="0"/>
              <a:t>Business Intelligence and Analytics</a:t>
            </a:r>
          </a:p>
          <a:p>
            <a:pPr lvl="1"/>
            <a:r>
              <a:rPr lang="en-US" dirty="0" err="1"/>
              <a:t>Numpy</a:t>
            </a:r>
            <a:r>
              <a:rPr lang="en-US" dirty="0"/>
              <a:t>, </a:t>
            </a:r>
            <a:r>
              <a:rPr lang="en-US" dirty="0" err="1"/>
              <a:t>Matplotlib</a:t>
            </a:r>
            <a:r>
              <a:rPr lang="en-US" dirty="0"/>
              <a:t>, </a:t>
            </a:r>
            <a:r>
              <a:rPr lang="en-US" dirty="0" smtClean="0"/>
              <a:t>R, Matlab</a:t>
            </a:r>
            <a:endParaRPr lang="en-US" dirty="0"/>
          </a:p>
        </p:txBody>
      </p:sp>
      <p:sp>
        <p:nvSpPr>
          <p:cNvPr id="4" name="Slide Number Placeholder 3"/>
          <p:cNvSpPr>
            <a:spLocks noGrp="1"/>
          </p:cNvSpPr>
          <p:nvPr>
            <p:ph type="sldNum" sz="quarter" idx="12"/>
          </p:nvPr>
        </p:nvSpPr>
        <p:spPr/>
        <p:txBody>
          <a:bodyPr/>
          <a:lstStyle/>
          <a:p>
            <a:fld id="{54FCD4AA-500F-734B-B73A-1938B786717E}" type="slidenum">
              <a:rPr lang="en-US"/>
              <a:pPr/>
              <a:t>17</a:t>
            </a:fld>
            <a:endParaRPr lang="en-US"/>
          </a:p>
        </p:txBody>
      </p:sp>
    </p:spTree>
    <p:extLst>
      <p:ext uri="{BB962C8B-B14F-4D97-AF65-F5344CB8AC3E}">
        <p14:creationId xmlns:p14="http://schemas.microsoft.com/office/powerpoint/2010/main" val="272958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742951" y="309843"/>
            <a:ext cx="10706100" cy="666750"/>
          </a:xfrm>
          <a:ln/>
        </p:spPr>
        <p:txBody>
          <a:bodyPr>
            <a:normAutofit fontScale="90000"/>
          </a:bodyPr>
          <a:lstStyle/>
          <a:p>
            <a:r>
              <a:rPr lang="en-US" dirty="0"/>
              <a:t>The Enterprise</a:t>
            </a:r>
          </a:p>
        </p:txBody>
      </p:sp>
      <p:sp>
        <p:nvSpPr>
          <p:cNvPr id="21506" name="Rectangle 2"/>
          <p:cNvSpPr>
            <a:spLocks noGrp="1" noChangeArrowheads="1"/>
          </p:cNvSpPr>
          <p:nvPr>
            <p:ph idx="1"/>
          </p:nvPr>
        </p:nvSpPr>
        <p:spPr>
          <a:xfrm>
            <a:off x="609600" y="1308848"/>
            <a:ext cx="10972800" cy="4817316"/>
          </a:xfrm>
          <a:ln/>
        </p:spPr>
        <p:txBody>
          <a:bodyPr>
            <a:normAutofit fontScale="92500" lnSpcReduction="20000"/>
          </a:bodyPr>
          <a:lstStyle/>
          <a:p>
            <a:r>
              <a:rPr lang="en-US" dirty="0"/>
              <a:t>Data Sources</a:t>
            </a:r>
          </a:p>
          <a:p>
            <a:pPr lvl="1"/>
            <a:r>
              <a:rPr lang="en-US" dirty="0"/>
              <a:t>Application databases</a:t>
            </a:r>
          </a:p>
          <a:p>
            <a:pPr lvl="1"/>
            <a:r>
              <a:rPr lang="en-US" dirty="0"/>
              <a:t>Intranet files</a:t>
            </a:r>
          </a:p>
          <a:p>
            <a:pPr lvl="1"/>
            <a:r>
              <a:rPr lang="en-US" dirty="0"/>
              <a:t>Application server log files</a:t>
            </a:r>
          </a:p>
          <a:p>
            <a:r>
              <a:rPr lang="en-US" dirty="0"/>
              <a:t>ETL</a:t>
            </a:r>
          </a:p>
          <a:p>
            <a:pPr lvl="1"/>
            <a:r>
              <a:rPr lang="en-US" dirty="0" err="1"/>
              <a:t>Informatica</a:t>
            </a:r>
            <a:r>
              <a:rPr lang="en-US" dirty="0"/>
              <a:t>, IBM </a:t>
            </a:r>
            <a:r>
              <a:rPr lang="en-US" dirty="0" err="1"/>
              <a:t>DataStage</a:t>
            </a:r>
            <a:r>
              <a:rPr lang="en-US" dirty="0"/>
              <a:t>, Ab Initio, </a:t>
            </a:r>
            <a:r>
              <a:rPr lang="en-US" dirty="0" err="1"/>
              <a:t>Talend</a:t>
            </a:r>
            <a:endParaRPr lang="en-US" dirty="0"/>
          </a:p>
          <a:p>
            <a:r>
              <a:rPr lang="en-US" dirty="0"/>
              <a:t>Data Warehouse</a:t>
            </a:r>
          </a:p>
          <a:p>
            <a:pPr lvl="1"/>
            <a:r>
              <a:rPr lang="en-US" dirty="0"/>
              <a:t>Teradata, Oracle, IBM DB2, Microsoft SQL Server</a:t>
            </a:r>
          </a:p>
          <a:p>
            <a:r>
              <a:rPr lang="en-US" dirty="0"/>
              <a:t>Business Intelligence and Analytics</a:t>
            </a:r>
          </a:p>
          <a:p>
            <a:pPr lvl="1"/>
            <a:r>
              <a:rPr lang="en-US" dirty="0"/>
              <a:t>Business Objects, </a:t>
            </a:r>
            <a:r>
              <a:rPr lang="en-US" dirty="0" err="1"/>
              <a:t>Cognos</a:t>
            </a:r>
            <a:r>
              <a:rPr lang="en-US" dirty="0"/>
              <a:t>, </a:t>
            </a:r>
            <a:r>
              <a:rPr lang="en-US" dirty="0" err="1"/>
              <a:t>Microstrategy</a:t>
            </a:r>
            <a:endParaRPr lang="en-US" dirty="0"/>
          </a:p>
          <a:p>
            <a:pPr lvl="1"/>
            <a:r>
              <a:rPr lang="en-US" dirty="0"/>
              <a:t>SAS, SPSS, R</a:t>
            </a:r>
          </a:p>
        </p:txBody>
      </p:sp>
      <p:sp>
        <p:nvSpPr>
          <p:cNvPr id="4" name="Slide Number Placeholder 3"/>
          <p:cNvSpPr>
            <a:spLocks noGrp="1"/>
          </p:cNvSpPr>
          <p:nvPr>
            <p:ph type="sldNum" sz="quarter" idx="12"/>
          </p:nvPr>
        </p:nvSpPr>
        <p:spPr/>
        <p:txBody>
          <a:bodyPr/>
          <a:lstStyle/>
          <a:p>
            <a:fld id="{FCE06BF9-EE97-3A44-B707-92B0B4247C69}" type="slidenum">
              <a:rPr lang="en-US"/>
              <a:pPr/>
              <a:t>18</a:t>
            </a:fld>
            <a:endParaRPr lang="en-US"/>
          </a:p>
        </p:txBody>
      </p:sp>
    </p:spTree>
    <p:extLst>
      <p:ext uri="{BB962C8B-B14F-4D97-AF65-F5344CB8AC3E}">
        <p14:creationId xmlns:p14="http://schemas.microsoft.com/office/powerpoint/2010/main" val="887547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609600" y="274638"/>
            <a:ext cx="10972800" cy="890774"/>
          </a:xfrm>
          <a:ln/>
        </p:spPr>
        <p:txBody>
          <a:bodyPr/>
          <a:lstStyle/>
          <a:p>
            <a:r>
              <a:rPr lang="en-US" dirty="0"/>
              <a:t>The Web Company</a:t>
            </a:r>
          </a:p>
        </p:txBody>
      </p:sp>
      <p:sp>
        <p:nvSpPr>
          <p:cNvPr id="22530" name="Rectangle 2"/>
          <p:cNvSpPr>
            <a:spLocks noGrp="1" noChangeArrowheads="1"/>
          </p:cNvSpPr>
          <p:nvPr>
            <p:ph idx="1"/>
          </p:nvPr>
        </p:nvSpPr>
        <p:spPr>
          <a:xfrm>
            <a:off x="609600" y="1362636"/>
            <a:ext cx="10972800" cy="4763528"/>
          </a:xfrm>
          <a:ln/>
        </p:spPr>
        <p:txBody>
          <a:bodyPr>
            <a:normAutofit fontScale="92500" lnSpcReduction="20000"/>
          </a:bodyPr>
          <a:lstStyle/>
          <a:p>
            <a:r>
              <a:rPr lang="en-US" dirty="0"/>
              <a:t>Data Sources</a:t>
            </a:r>
          </a:p>
          <a:p>
            <a:pPr lvl="1"/>
            <a:r>
              <a:rPr lang="en-US" dirty="0"/>
              <a:t>Application databases</a:t>
            </a:r>
          </a:p>
          <a:p>
            <a:pPr lvl="1"/>
            <a:r>
              <a:rPr lang="en-US" dirty="0"/>
              <a:t>Logs from the services tier</a:t>
            </a:r>
          </a:p>
          <a:p>
            <a:pPr lvl="1"/>
            <a:r>
              <a:rPr lang="en-US" dirty="0"/>
              <a:t>Web crawl data</a:t>
            </a:r>
          </a:p>
          <a:p>
            <a:r>
              <a:rPr lang="en-US" dirty="0"/>
              <a:t>ETL</a:t>
            </a:r>
          </a:p>
          <a:p>
            <a:pPr lvl="1"/>
            <a:r>
              <a:rPr lang="en-US" dirty="0"/>
              <a:t>Flume, </a:t>
            </a:r>
            <a:r>
              <a:rPr lang="en-US" dirty="0" err="1"/>
              <a:t>Sqoop</a:t>
            </a:r>
            <a:r>
              <a:rPr lang="en-US" dirty="0"/>
              <a:t>, Pig, Crunch, </a:t>
            </a:r>
            <a:r>
              <a:rPr lang="en-US" dirty="0" err="1"/>
              <a:t>Oozie</a:t>
            </a:r>
            <a:endParaRPr lang="en-US" dirty="0"/>
          </a:p>
          <a:p>
            <a:r>
              <a:rPr lang="en-US" dirty="0"/>
              <a:t>Data Warehouse</a:t>
            </a:r>
          </a:p>
          <a:p>
            <a:pPr lvl="1"/>
            <a:r>
              <a:rPr lang="en-US" dirty="0" err="1"/>
              <a:t>Hadoop</a:t>
            </a:r>
            <a:r>
              <a:rPr lang="en-US" dirty="0"/>
              <a:t>/</a:t>
            </a:r>
            <a:r>
              <a:rPr lang="en-US" dirty="0" smtClean="0"/>
              <a:t>Hive,  Spark/Shark</a:t>
            </a:r>
            <a:endParaRPr lang="en-US" dirty="0"/>
          </a:p>
          <a:p>
            <a:r>
              <a:rPr lang="en-US" dirty="0"/>
              <a:t>Business Intelligence and Analytics</a:t>
            </a:r>
          </a:p>
          <a:p>
            <a:pPr lvl="1"/>
            <a:r>
              <a:rPr lang="en-US" dirty="0"/>
              <a:t>Custom dashboards: Argus, </a:t>
            </a:r>
            <a:r>
              <a:rPr lang="en-US" dirty="0" err="1"/>
              <a:t>BirdBrain</a:t>
            </a:r>
            <a:endParaRPr lang="en-US" dirty="0"/>
          </a:p>
          <a:p>
            <a:pPr lvl="1"/>
            <a:r>
              <a:rPr lang="en-US" dirty="0"/>
              <a:t>R</a:t>
            </a:r>
          </a:p>
        </p:txBody>
      </p:sp>
      <p:sp>
        <p:nvSpPr>
          <p:cNvPr id="4" name="Slide Number Placeholder 3"/>
          <p:cNvSpPr>
            <a:spLocks noGrp="1"/>
          </p:cNvSpPr>
          <p:nvPr>
            <p:ph type="sldNum" sz="quarter" idx="12"/>
          </p:nvPr>
        </p:nvSpPr>
        <p:spPr/>
        <p:txBody>
          <a:bodyPr/>
          <a:lstStyle/>
          <a:p>
            <a:fld id="{AEB7B00E-9ED6-C849-956F-6888CBA1F32C}" type="slidenum">
              <a:rPr lang="en-US"/>
              <a:pPr/>
              <a:t>19</a:t>
            </a:fld>
            <a:endParaRPr lang="en-US"/>
          </a:p>
        </p:txBody>
      </p:sp>
    </p:spTree>
    <p:extLst>
      <p:ext uri="{BB962C8B-B14F-4D97-AF65-F5344CB8AC3E}">
        <p14:creationId xmlns:p14="http://schemas.microsoft.com/office/powerpoint/2010/main" val="2677335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09600" y="1397001"/>
            <a:ext cx="10972800" cy="5079999"/>
          </a:xfrm>
        </p:spPr>
        <p:txBody>
          <a:bodyPr>
            <a:normAutofit/>
          </a:bodyPr>
          <a:lstStyle/>
          <a:p>
            <a:r>
              <a:rPr lang="en-US" b="1" dirty="0" smtClean="0"/>
              <a:t>Guest Lecture: </a:t>
            </a:r>
            <a:r>
              <a:rPr lang="en-US" b="1" dirty="0" err="1" smtClean="0"/>
              <a:t>Vlad</a:t>
            </a:r>
            <a:r>
              <a:rPr lang="en-US" b="1" dirty="0" smtClean="0"/>
              <a:t> </a:t>
            </a:r>
            <a:r>
              <a:rPr lang="en-US" b="1" dirty="0" err="1" smtClean="0"/>
              <a:t>Barash</a:t>
            </a:r>
            <a:r>
              <a:rPr lang="en-US" b="1" dirty="0" smtClean="0"/>
              <a:t> from </a:t>
            </a:r>
            <a:r>
              <a:rPr lang="en-US" b="1" smtClean="0"/>
              <a:t>Graphika</a:t>
            </a:r>
            <a:endParaRPr lang="en-US" b="1" dirty="0" smtClean="0"/>
          </a:p>
          <a:p>
            <a:r>
              <a:rPr lang="en-US" b="1" dirty="0" smtClean="0"/>
              <a:t>Lecture 3: Data </a:t>
            </a:r>
            <a:r>
              <a:rPr lang="en-US" b="1" dirty="0" err="1" smtClean="0"/>
              <a:t>Munging</a:t>
            </a:r>
            <a:endParaRPr lang="en-US" b="1" dirty="0" smtClean="0"/>
          </a:p>
          <a:p>
            <a:r>
              <a:rPr lang="en-US" b="1" dirty="0" smtClean="0"/>
              <a:t>Lab:</a:t>
            </a:r>
          </a:p>
          <a:p>
            <a:pPr lvl="1"/>
            <a:r>
              <a:rPr lang="en-US" b="1" dirty="0" smtClean="0"/>
              <a:t>Web Scraping</a:t>
            </a:r>
          </a:p>
          <a:p>
            <a:pPr lvl="1"/>
            <a:r>
              <a:rPr lang="en-US" b="1" dirty="0" smtClean="0"/>
              <a:t>EDA</a:t>
            </a:r>
          </a:p>
          <a:p>
            <a:r>
              <a:rPr lang="en-US" b="1" dirty="0" smtClean="0"/>
              <a:t>Go over Assignment 1.</a:t>
            </a:r>
          </a:p>
          <a:p>
            <a:r>
              <a:rPr lang="en-US" b="1" dirty="0" smtClean="0"/>
              <a:t>Go Over Project Proposal Instructions.</a:t>
            </a:r>
            <a:endParaRPr lang="en-US" b="1" dirty="0" smtClean="0"/>
          </a:p>
          <a:p>
            <a:endParaRPr lang="en-US" dirty="0" smtClean="0"/>
          </a:p>
        </p:txBody>
      </p:sp>
    </p:spTree>
    <p:extLst>
      <p:ext uri="{BB962C8B-B14F-4D97-AF65-F5344CB8AC3E}">
        <p14:creationId xmlns:p14="http://schemas.microsoft.com/office/powerpoint/2010/main" val="29910286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Wrangling</a:t>
            </a:r>
          </a:p>
        </p:txBody>
      </p:sp>
      <p:sp>
        <p:nvSpPr>
          <p:cNvPr id="3" name="Content Placeholder 2"/>
          <p:cNvSpPr>
            <a:spLocks noGrp="1"/>
          </p:cNvSpPr>
          <p:nvPr>
            <p:ph idx="1"/>
          </p:nvPr>
        </p:nvSpPr>
        <p:spPr/>
        <p:txBody>
          <a:bodyPr>
            <a:normAutofit lnSpcReduction="10000"/>
          </a:bodyPr>
          <a:lstStyle/>
          <a:p>
            <a:pPr marL="0" indent="0">
              <a:buNone/>
            </a:pPr>
            <a:r>
              <a:rPr lang="en-US" sz="2400" b="1" dirty="0" smtClean="0"/>
              <a:t>Raw: </a:t>
            </a:r>
            <a:r>
              <a:rPr lang="en-US" sz="2400" dirty="0" smtClean="0"/>
              <a:t>Data ingestion &amp; discovery (“unboxing”)</a:t>
            </a:r>
          </a:p>
          <a:p>
            <a:pPr lvl="1"/>
            <a:r>
              <a:rPr lang="en-US" sz="2000" dirty="0" smtClean="0"/>
              <a:t>What: Exploratory </a:t>
            </a:r>
            <a:r>
              <a:rPr lang="en-US" sz="2000" i="1" dirty="0" smtClean="0"/>
              <a:t>ad </a:t>
            </a:r>
            <a:r>
              <a:rPr lang="en-US" sz="2000" i="1" dirty="0"/>
              <a:t>hoc </a:t>
            </a:r>
            <a:r>
              <a:rPr lang="en-US" sz="2000" dirty="0"/>
              <a:t>analysis</a:t>
            </a:r>
          </a:p>
          <a:p>
            <a:pPr lvl="1"/>
            <a:r>
              <a:rPr lang="en-US" sz="2000" dirty="0" smtClean="0"/>
              <a:t>Who: The </a:t>
            </a:r>
            <a:r>
              <a:rPr lang="en-US" sz="2000" dirty="0"/>
              <a:t>individual </a:t>
            </a:r>
            <a:r>
              <a:rPr lang="en-US" sz="2000" dirty="0" smtClean="0"/>
              <a:t>wrangler</a:t>
            </a:r>
            <a:endParaRPr lang="en-US" sz="2000" dirty="0"/>
          </a:p>
          <a:p>
            <a:pPr lvl="1"/>
            <a:endParaRPr lang="en-US" sz="2000" dirty="0"/>
          </a:p>
          <a:p>
            <a:pPr marL="0" indent="0">
              <a:buNone/>
            </a:pPr>
            <a:r>
              <a:rPr lang="en-US" sz="2400" b="1" dirty="0" smtClean="0"/>
              <a:t>Refined: </a:t>
            </a:r>
            <a:r>
              <a:rPr lang="en-US" sz="2400" dirty="0" smtClean="0"/>
              <a:t>Curating data for reuse</a:t>
            </a:r>
            <a:endParaRPr lang="en-US" sz="2400" dirty="0"/>
          </a:p>
          <a:p>
            <a:pPr lvl="1"/>
            <a:r>
              <a:rPr lang="en-US" sz="2000" dirty="0" smtClean="0"/>
              <a:t>What: Data </a:t>
            </a:r>
            <a:r>
              <a:rPr lang="en-US" sz="2000" dirty="0"/>
              <a:t>warehousing, </a:t>
            </a:r>
            <a:r>
              <a:rPr lang="en-US" sz="2000" dirty="0" smtClean="0"/>
              <a:t>canonical models</a:t>
            </a:r>
            <a:endParaRPr lang="en-US" sz="2000" dirty="0"/>
          </a:p>
          <a:p>
            <a:pPr lvl="1"/>
            <a:r>
              <a:rPr lang="en-US" sz="2000" dirty="0" smtClean="0"/>
              <a:t>Who: Data curators, IT engineers, actuaries, etc.</a:t>
            </a:r>
            <a:endParaRPr lang="en-US" sz="2000" dirty="0"/>
          </a:p>
          <a:p>
            <a:pPr lvl="1"/>
            <a:endParaRPr lang="en-US" sz="2000" dirty="0"/>
          </a:p>
          <a:p>
            <a:pPr marL="0" indent="0">
              <a:buNone/>
            </a:pPr>
            <a:r>
              <a:rPr lang="en-US" sz="2400" b="1" dirty="0" smtClean="0"/>
              <a:t>Production: </a:t>
            </a:r>
            <a:r>
              <a:rPr lang="en-US" sz="2400" dirty="0" smtClean="0"/>
              <a:t>Ensuring feeds and workflows</a:t>
            </a:r>
            <a:endParaRPr lang="en-US" sz="2400" dirty="0"/>
          </a:p>
          <a:p>
            <a:pPr lvl="1"/>
            <a:r>
              <a:rPr lang="en-US" sz="2000" dirty="0" smtClean="0"/>
              <a:t>What: Recurrent</a:t>
            </a:r>
            <a:r>
              <a:rPr lang="en-US" sz="2000" dirty="0"/>
              <a:t>, automated use cases: </a:t>
            </a:r>
            <a:endParaRPr lang="en-US" sz="2000" dirty="0" smtClean="0"/>
          </a:p>
          <a:p>
            <a:pPr lvl="2"/>
            <a:r>
              <a:rPr lang="en-US" sz="1600" dirty="0" smtClean="0"/>
              <a:t>Traditional </a:t>
            </a:r>
            <a:r>
              <a:rPr lang="en-US" sz="1600" dirty="0"/>
              <a:t>(e.g. reporting) + New (e.g. recommenders)</a:t>
            </a:r>
          </a:p>
          <a:p>
            <a:pPr lvl="1"/>
            <a:r>
              <a:rPr lang="en-US" sz="2000" dirty="0" smtClean="0"/>
              <a:t>Who: Often </a:t>
            </a:r>
            <a:r>
              <a:rPr lang="en-US" sz="2000" dirty="0"/>
              <a:t>involves SW engineers </a:t>
            </a:r>
            <a:r>
              <a:rPr lang="en-US" sz="2000" dirty="0" smtClean="0"/>
              <a:t>and IT/ops </a:t>
            </a:r>
            <a:r>
              <a:rPr lang="en-US" sz="2000" dirty="0"/>
              <a:t>folks</a:t>
            </a:r>
          </a:p>
        </p:txBody>
      </p:sp>
      <p:pic>
        <p:nvPicPr>
          <p:cNvPr id="4" name="Picture 3" descr="Macintosh HD:Users:tye:Desktop:WORK:BOOK:Screen Shot 2016-06-06 at 4.53.27 PM.png"/>
          <p:cNvPicPr/>
          <p:nvPr/>
        </p:nvPicPr>
        <p:blipFill>
          <a:blip r:embed="rId2">
            <a:extLst>
              <a:ext uri="{28A0092B-C50C-407E-A947-70E740481C1C}">
                <a14:useLocalDpi xmlns:a14="http://schemas.microsoft.com/office/drawing/2010/main" val="0"/>
              </a:ext>
            </a:extLst>
          </a:blip>
          <a:srcRect/>
          <a:stretch>
            <a:fillRect/>
          </a:stretch>
        </p:blipFill>
        <p:spPr bwMode="auto">
          <a:xfrm>
            <a:off x="7264772" y="1320800"/>
            <a:ext cx="4838435" cy="2696395"/>
          </a:xfrm>
          <a:prstGeom prst="rect">
            <a:avLst/>
          </a:prstGeom>
          <a:noFill/>
          <a:ln>
            <a:noFill/>
          </a:ln>
        </p:spPr>
      </p:pic>
      <p:sp>
        <p:nvSpPr>
          <p:cNvPr id="5" name="TextBox 4"/>
          <p:cNvSpPr txBox="1"/>
          <p:nvPr/>
        </p:nvSpPr>
        <p:spPr>
          <a:xfrm>
            <a:off x="7535333" y="4017195"/>
            <a:ext cx="4514428" cy="369332"/>
          </a:xfrm>
          <a:prstGeom prst="rect">
            <a:avLst/>
          </a:prstGeom>
          <a:noFill/>
        </p:spPr>
        <p:txBody>
          <a:bodyPr wrap="square" rtlCol="0">
            <a:spAutoFit/>
          </a:bodyPr>
          <a:lstStyle/>
          <a:p>
            <a:r>
              <a:rPr lang="en-US" sz="900" dirty="0">
                <a:latin typeface="Helvetica Neue Regular" charset="0"/>
              </a:rPr>
              <a:t>Rattenbury, et al. “Data Wrangling: Techniques and Concepts for Agile Analytics”. </a:t>
            </a:r>
            <a:br>
              <a:rPr lang="en-US" sz="900" dirty="0">
                <a:latin typeface="Helvetica Neue Regular" charset="0"/>
              </a:rPr>
            </a:br>
            <a:r>
              <a:rPr lang="en-US" sz="900" dirty="0">
                <a:latin typeface="Helvetica Neue Regular" charset="0"/>
              </a:rPr>
              <a:t>To appear, O’Reilly Media, 2017.</a:t>
            </a:r>
          </a:p>
        </p:txBody>
      </p:sp>
    </p:spTree>
    <p:extLst>
      <p:ext uri="{BB962C8B-B14F-4D97-AF65-F5344CB8AC3E}">
        <p14:creationId xmlns:p14="http://schemas.microsoft.com/office/powerpoint/2010/main" val="827454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pPr marL="0" indent="0">
              <a:buNone/>
            </a:pPr>
            <a:r>
              <a:rPr lang="en-US" dirty="0"/>
              <a:t>We will focus on the “</a:t>
            </a:r>
            <a:r>
              <a:rPr lang="en-US" dirty="0" err="1" smtClean="0"/>
              <a:t>Raw➝Refined</a:t>
            </a:r>
            <a:r>
              <a:rPr lang="en-US" dirty="0"/>
              <a:t>” stage</a:t>
            </a:r>
          </a:p>
          <a:p>
            <a:pPr lvl="1"/>
            <a:r>
              <a:rPr lang="en-US" dirty="0"/>
              <a:t>Unboxing</a:t>
            </a:r>
          </a:p>
          <a:p>
            <a:pPr lvl="1"/>
            <a:r>
              <a:rPr lang="en-US" dirty="0"/>
              <a:t>Transformation to analytics-ready structure</a:t>
            </a:r>
          </a:p>
          <a:p>
            <a:pPr lvl="1"/>
            <a:r>
              <a:rPr lang="en-US" dirty="0"/>
              <a:t>Assessment/mitigation of quality issues</a:t>
            </a:r>
          </a:p>
          <a:p>
            <a:pPr lvl="1"/>
            <a:endParaRPr lang="en-US" dirty="0"/>
          </a:p>
          <a:p>
            <a:pPr marL="0" indent="0">
              <a:buNone/>
            </a:pPr>
            <a:r>
              <a:rPr lang="en-US" dirty="0"/>
              <a:t>This is just a taste</a:t>
            </a:r>
          </a:p>
          <a:p>
            <a:pPr lvl="1"/>
            <a:r>
              <a:rPr lang="en-US" dirty="0" smtClean="0"/>
              <a:t>Soon you </a:t>
            </a:r>
            <a:r>
              <a:rPr lang="en-US" dirty="0"/>
              <a:t>will learn to do this in </a:t>
            </a:r>
            <a:r>
              <a:rPr lang="en-US" dirty="0" smtClean="0"/>
              <a:t>Python &amp; Pandas</a:t>
            </a:r>
            <a:endParaRPr lang="en-US" dirty="0"/>
          </a:p>
        </p:txBody>
      </p:sp>
      <p:sp>
        <p:nvSpPr>
          <p:cNvPr id="4" name="Pentagon 8"/>
          <p:cNvSpPr/>
          <p:nvPr/>
        </p:nvSpPr>
        <p:spPr>
          <a:xfrm flipH="1">
            <a:off x="8502953" y="4362276"/>
            <a:ext cx="3162574" cy="429163"/>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Regular" charset="0"/>
              </a:rPr>
              <a:t>More on this in future lectures!</a:t>
            </a:r>
          </a:p>
        </p:txBody>
      </p:sp>
    </p:spTree>
    <p:extLst>
      <p:ext uri="{BB962C8B-B14F-4D97-AF65-F5344CB8AC3E}">
        <p14:creationId xmlns:p14="http://schemas.microsoft.com/office/powerpoint/2010/main" val="1496170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2" name="Shape 472"/>
          <p:cNvPicPr preferRelativeResize="0"/>
          <p:nvPr/>
        </p:nvPicPr>
        <p:blipFill rotWithShape="1">
          <a:blip r:embed="rId3">
            <a:alphaModFix/>
          </a:blip>
          <a:srcRect t="8842"/>
          <a:stretch/>
        </p:blipFill>
        <p:spPr>
          <a:xfrm>
            <a:off x="1524000" y="361950"/>
            <a:ext cx="9144000" cy="6096000"/>
          </a:xfrm>
          <a:prstGeom prst="rect">
            <a:avLst/>
          </a:prstGeom>
          <a:noFill/>
          <a:ln>
            <a:noFill/>
          </a:ln>
        </p:spPr>
      </p:pic>
      <p:sp>
        <p:nvSpPr>
          <p:cNvPr id="473" name="Shape 473"/>
          <p:cNvSpPr txBox="1"/>
          <p:nvPr/>
        </p:nvSpPr>
        <p:spPr>
          <a:xfrm>
            <a:off x="6192844" y="6486525"/>
            <a:ext cx="4432299" cy="330200"/>
          </a:xfrm>
          <a:prstGeom prst="rect">
            <a:avLst/>
          </a:prstGeom>
          <a:noFill/>
          <a:ln>
            <a:noFill/>
          </a:ln>
        </p:spPr>
        <p:txBody>
          <a:bodyPr lIns="0" tIns="0" rIns="40625" bIns="0" anchor="t" anchorCtr="0">
            <a:noAutofit/>
          </a:bodyPr>
          <a:lstStyle/>
          <a:p>
            <a:pPr marL="39687" indent="-1587" algn="r">
              <a:buClr>
                <a:schemeClr val="dk1"/>
              </a:buClr>
              <a:buSzPct val="25000"/>
            </a:pPr>
            <a:r>
              <a:rPr lang="en-US" dirty="0">
                <a:solidFill>
                  <a:schemeClr val="dk1"/>
                </a:solidFill>
                <a:latin typeface="Helvetica Neue Regular" charset="0"/>
                <a:ea typeface="Helvetica Neue Regular" charset="0"/>
                <a:cs typeface="Helvetica Neue Regular" charset="0"/>
                <a:sym typeface="Arial"/>
              </a:rPr>
              <a:t>Data Analysis &amp; Statistics, Tukey 1965</a:t>
            </a:r>
          </a:p>
        </p:txBody>
      </p:sp>
    </p:spTree>
    <p:extLst>
      <p:ext uri="{BB962C8B-B14F-4D97-AF65-F5344CB8AC3E}">
        <p14:creationId xmlns:p14="http://schemas.microsoft.com/office/powerpoint/2010/main" val="733657533"/>
      </p:ext>
    </p:extLst>
  </p:cSld>
  <p:clrMapOvr>
    <a:masterClrMapping/>
  </p:clrMapOvr>
  <p:transition xmlns:p14="http://schemas.microsoft.com/office/powerpoint/2010/main" spd="slow" advTm="23509">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6" name="Shape 506"/>
          <p:cNvPicPr preferRelativeResize="0"/>
          <p:nvPr/>
        </p:nvPicPr>
        <p:blipFill rotWithShape="1">
          <a:blip r:embed="rId3">
            <a:alphaModFix/>
          </a:blip>
          <a:srcRect t="8842"/>
          <a:stretch/>
        </p:blipFill>
        <p:spPr>
          <a:xfrm>
            <a:off x="1524000" y="361950"/>
            <a:ext cx="9144000" cy="6096000"/>
          </a:xfrm>
          <a:prstGeom prst="rect">
            <a:avLst/>
          </a:prstGeom>
          <a:noFill/>
          <a:ln>
            <a:noFill/>
          </a:ln>
        </p:spPr>
      </p:pic>
      <p:grpSp>
        <p:nvGrpSpPr>
          <p:cNvPr id="10" name="Group 9"/>
          <p:cNvGrpSpPr/>
          <p:nvPr/>
        </p:nvGrpSpPr>
        <p:grpSpPr>
          <a:xfrm>
            <a:off x="5105400" y="1018214"/>
            <a:ext cx="5562600" cy="4711078"/>
            <a:chOff x="3581400" y="1018214"/>
            <a:chExt cx="5562600" cy="4711078"/>
          </a:xfrm>
        </p:grpSpPr>
        <p:sp>
          <p:nvSpPr>
            <p:cNvPr id="11" name="Shape 484"/>
            <p:cNvSpPr/>
            <p:nvPr/>
          </p:nvSpPr>
          <p:spPr>
            <a:xfrm>
              <a:off x="3581400" y="1018214"/>
              <a:ext cx="5562600" cy="4711078"/>
            </a:xfrm>
            <a:prstGeom prst="rect">
              <a:avLst/>
            </a:prstGeom>
            <a:solidFill>
              <a:srgbClr val="323232">
                <a:alpha val="84313"/>
              </a:srgbClr>
            </a:solidFill>
            <a:ln>
              <a:noFill/>
            </a:ln>
          </p:spPr>
          <p:txBody>
            <a:bodyPr lIns="0" tIns="0" rIns="0" bIns="0" anchor="ctr" anchorCtr="0">
              <a:noAutofit/>
            </a:bodyPr>
            <a:lstStyle/>
            <a:p>
              <a:endParaRPr sz="1200">
                <a:solidFill>
                  <a:schemeClr val="dk1"/>
                </a:solidFill>
                <a:latin typeface="Cabin"/>
                <a:ea typeface="Cabin"/>
                <a:cs typeface="Cabin"/>
                <a:sym typeface="Cabin"/>
              </a:endParaRPr>
            </a:p>
          </p:txBody>
        </p:sp>
        <p:sp>
          <p:nvSpPr>
            <p:cNvPr id="12" name="Shape 485"/>
            <p:cNvSpPr txBox="1"/>
            <p:nvPr/>
          </p:nvSpPr>
          <p:spPr>
            <a:xfrm>
              <a:off x="3581400" y="1267039"/>
              <a:ext cx="5562600" cy="4213429"/>
            </a:xfrm>
            <a:prstGeom prst="rect">
              <a:avLst/>
            </a:prstGeom>
            <a:noFill/>
            <a:ln>
              <a:noFill/>
            </a:ln>
          </p:spPr>
          <p:txBody>
            <a:bodyPr lIns="177800" tIns="177800" rIns="182875" bIns="177800" anchor="ctr" anchorCtr="0">
              <a:noAutofit/>
            </a:bodyPr>
            <a:lstStyle/>
            <a:p>
              <a:pPr lvl="0">
                <a:lnSpc>
                  <a:spcPct val="120000"/>
                </a:lnSpc>
                <a:buClr>
                  <a:schemeClr val="dk1"/>
                </a:buClr>
                <a:buSzPct val="25000"/>
              </a:pPr>
              <a:r>
                <a:rPr lang="en-US" sz="2000" dirty="0">
                  <a:solidFill>
                    <a:srgbClr val="FFFFFF"/>
                  </a:solidFill>
                  <a:latin typeface="Gotham Light"/>
                  <a:ea typeface="Helvetica Neue Regular" charset="0"/>
                  <a:cs typeface="Gotham Light"/>
                  <a:sym typeface="Arial"/>
                </a:rPr>
                <a:t>Some implications for effective data analysis are: </a:t>
              </a:r>
              <a:br>
                <a:rPr lang="en-US" sz="2000" dirty="0">
                  <a:solidFill>
                    <a:srgbClr val="FFFFFF"/>
                  </a:solidFill>
                  <a:latin typeface="Gotham Light"/>
                  <a:ea typeface="Helvetica Neue Regular" charset="0"/>
                  <a:cs typeface="Gotham Light"/>
                  <a:sym typeface="Arial"/>
                </a:rPr>
              </a:br>
              <a:r>
                <a:rPr lang="en-US" sz="2000" dirty="0">
                  <a:solidFill>
                    <a:srgbClr val="FFFFFF"/>
                  </a:solidFill>
                  <a:latin typeface="Gotham Light"/>
                  <a:ea typeface="Helvetica Neue Regular" charset="0"/>
                  <a:cs typeface="Gotham Light"/>
                  <a:sym typeface="Arial"/>
                </a:rPr>
                <a:t>(1) that it is essential to have </a:t>
              </a:r>
              <a:r>
                <a:rPr lang="en-US" sz="2000" dirty="0">
                  <a:solidFill>
                    <a:srgbClr val="FFFF00"/>
                  </a:solidFill>
                  <a:latin typeface="Gotham Light"/>
                  <a:ea typeface="Helvetica Neue Regular" charset="0"/>
                  <a:cs typeface="Gotham Light"/>
                  <a:sym typeface="Arial"/>
                </a:rPr>
                <a:t>convenience of interaction of people and intermediate results </a:t>
              </a:r>
              <a:r>
                <a:rPr lang="en-US" sz="2000" dirty="0">
                  <a:solidFill>
                    <a:srgbClr val="FFFFFF"/>
                  </a:solidFill>
                  <a:latin typeface="Gotham Light"/>
                  <a:ea typeface="Helvetica Neue Regular" charset="0"/>
                  <a:cs typeface="Gotham Light"/>
                  <a:sym typeface="Arial"/>
                </a:rPr>
                <a:t>and </a:t>
              </a:r>
              <a:br>
                <a:rPr lang="en-US" sz="2000" dirty="0">
                  <a:solidFill>
                    <a:srgbClr val="FFFFFF"/>
                  </a:solidFill>
                  <a:latin typeface="Gotham Light"/>
                  <a:ea typeface="Helvetica Neue Regular" charset="0"/>
                  <a:cs typeface="Gotham Light"/>
                  <a:sym typeface="Arial"/>
                </a:rPr>
              </a:br>
              <a:r>
                <a:rPr lang="en-US" sz="2000" dirty="0">
                  <a:solidFill>
                    <a:srgbClr val="FFFFFF"/>
                  </a:solidFill>
                  <a:latin typeface="Gotham Light"/>
                  <a:ea typeface="Helvetica Neue Regular" charset="0"/>
                  <a:cs typeface="Gotham Light"/>
                  <a:sym typeface="Arial"/>
                </a:rPr>
                <a:t>(2) that at all stages of data analysis, the nature and detail of output, both actual and potential, need to be matched to the capabilities of the people who use it and want it.</a:t>
              </a:r>
            </a:p>
          </p:txBody>
        </p:sp>
      </p:grpSp>
    </p:spTree>
    <p:extLst>
      <p:ext uri="{BB962C8B-B14F-4D97-AF65-F5344CB8AC3E}">
        <p14:creationId xmlns:p14="http://schemas.microsoft.com/office/powerpoint/2010/main" val="312226934"/>
      </p:ext>
    </p:extLst>
  </p:cSld>
  <p:clrMapOvr>
    <a:masterClrMapping/>
  </p:clrMapOvr>
  <p:transition xmlns:p14="http://schemas.microsoft.com/office/powerpoint/2010/main" spd="slow" advTm="15547">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6" name="Shape 506"/>
          <p:cNvPicPr preferRelativeResize="0"/>
          <p:nvPr/>
        </p:nvPicPr>
        <p:blipFill rotWithShape="1">
          <a:blip r:embed="rId3">
            <a:alphaModFix/>
          </a:blip>
          <a:srcRect t="8842"/>
          <a:stretch/>
        </p:blipFill>
        <p:spPr>
          <a:xfrm>
            <a:off x="1524000" y="361950"/>
            <a:ext cx="9144000" cy="6096000"/>
          </a:xfrm>
          <a:prstGeom prst="rect">
            <a:avLst/>
          </a:prstGeom>
          <a:noFill/>
          <a:ln>
            <a:noFill/>
          </a:ln>
        </p:spPr>
      </p:pic>
      <p:grpSp>
        <p:nvGrpSpPr>
          <p:cNvPr id="10" name="Group 9"/>
          <p:cNvGrpSpPr/>
          <p:nvPr/>
        </p:nvGrpSpPr>
        <p:grpSpPr>
          <a:xfrm>
            <a:off x="5105400" y="1018214"/>
            <a:ext cx="5562600" cy="4711078"/>
            <a:chOff x="3581400" y="1018214"/>
            <a:chExt cx="5562600" cy="4711078"/>
          </a:xfrm>
        </p:grpSpPr>
        <p:sp>
          <p:nvSpPr>
            <p:cNvPr id="11" name="Shape 484"/>
            <p:cNvSpPr/>
            <p:nvPr/>
          </p:nvSpPr>
          <p:spPr>
            <a:xfrm>
              <a:off x="3581400" y="1018214"/>
              <a:ext cx="5562600" cy="4711078"/>
            </a:xfrm>
            <a:prstGeom prst="rect">
              <a:avLst/>
            </a:prstGeom>
            <a:solidFill>
              <a:srgbClr val="323232">
                <a:alpha val="84313"/>
              </a:srgbClr>
            </a:solidFill>
            <a:ln>
              <a:noFill/>
            </a:ln>
          </p:spPr>
          <p:txBody>
            <a:bodyPr lIns="0" tIns="0" rIns="0" bIns="0" anchor="ctr" anchorCtr="0">
              <a:noAutofit/>
            </a:bodyPr>
            <a:lstStyle/>
            <a:p>
              <a:endParaRPr sz="1200">
                <a:solidFill>
                  <a:schemeClr val="dk1"/>
                </a:solidFill>
                <a:latin typeface="Cabin"/>
                <a:ea typeface="Cabin"/>
                <a:cs typeface="Cabin"/>
                <a:sym typeface="Cabin"/>
              </a:endParaRPr>
            </a:p>
          </p:txBody>
        </p:sp>
        <p:sp>
          <p:nvSpPr>
            <p:cNvPr id="12" name="Shape 485"/>
            <p:cNvSpPr txBox="1"/>
            <p:nvPr/>
          </p:nvSpPr>
          <p:spPr>
            <a:xfrm>
              <a:off x="3581400" y="1267039"/>
              <a:ext cx="5562600" cy="4213429"/>
            </a:xfrm>
            <a:prstGeom prst="rect">
              <a:avLst/>
            </a:prstGeom>
            <a:noFill/>
            <a:ln>
              <a:noFill/>
            </a:ln>
          </p:spPr>
          <p:txBody>
            <a:bodyPr lIns="177800" tIns="177800" rIns="182875" bIns="177800" anchor="ctr" anchorCtr="0">
              <a:noAutofit/>
            </a:bodyPr>
            <a:lstStyle/>
            <a:p>
              <a:pPr lvl="0">
                <a:lnSpc>
                  <a:spcPct val="120000"/>
                </a:lnSpc>
                <a:buClr>
                  <a:schemeClr val="dk1"/>
                </a:buClr>
                <a:buSzPct val="25000"/>
              </a:pPr>
              <a:r>
                <a:rPr lang="en-US" sz="2000" dirty="0">
                  <a:solidFill>
                    <a:srgbClr val="FFFFFF"/>
                  </a:solidFill>
                  <a:latin typeface="Gotham Light"/>
                  <a:ea typeface="Helvetica Neue Regular" charset="0"/>
                  <a:cs typeface="Gotham Light"/>
                  <a:sym typeface="Arial"/>
                </a:rPr>
                <a:t>Some implications for effective data analysis are: </a:t>
              </a:r>
              <a:br>
                <a:rPr lang="en-US" sz="2000" dirty="0">
                  <a:solidFill>
                    <a:srgbClr val="FFFFFF"/>
                  </a:solidFill>
                  <a:latin typeface="Gotham Light"/>
                  <a:ea typeface="Helvetica Neue Regular" charset="0"/>
                  <a:cs typeface="Gotham Light"/>
                  <a:sym typeface="Arial"/>
                </a:rPr>
              </a:br>
              <a:r>
                <a:rPr lang="en-US" sz="2000" dirty="0">
                  <a:solidFill>
                    <a:srgbClr val="FFFFFF"/>
                  </a:solidFill>
                  <a:latin typeface="Gotham Light"/>
                  <a:ea typeface="Helvetica Neue Regular" charset="0"/>
                  <a:cs typeface="Gotham Light"/>
                  <a:sym typeface="Arial"/>
                </a:rPr>
                <a:t>(1) that it is essential to have </a:t>
              </a:r>
              <a:r>
                <a:rPr lang="en-US" sz="2000" dirty="0">
                  <a:solidFill>
                    <a:schemeClr val="bg1"/>
                  </a:solidFill>
                  <a:latin typeface="Gotham Light"/>
                  <a:ea typeface="Helvetica Neue Regular" charset="0"/>
                  <a:cs typeface="Gotham Light"/>
                  <a:sym typeface="Arial"/>
                </a:rPr>
                <a:t>convenience of interaction of people and intermediate results and </a:t>
              </a:r>
              <a:br>
                <a:rPr lang="en-US" sz="2000" dirty="0">
                  <a:solidFill>
                    <a:schemeClr val="bg1"/>
                  </a:solidFill>
                  <a:latin typeface="Gotham Light"/>
                  <a:ea typeface="Helvetica Neue Regular" charset="0"/>
                  <a:cs typeface="Gotham Light"/>
                  <a:sym typeface="Arial"/>
                </a:rPr>
              </a:br>
              <a:r>
                <a:rPr lang="en-US" sz="2000" dirty="0">
                  <a:solidFill>
                    <a:srgbClr val="FFFFFF"/>
                  </a:solidFill>
                  <a:latin typeface="Gotham Light"/>
                  <a:ea typeface="Helvetica Neue Regular" charset="0"/>
                  <a:cs typeface="Gotham Light"/>
                  <a:sym typeface="Arial"/>
                </a:rPr>
                <a:t>(2) that at all stages of data analysis, the </a:t>
              </a:r>
              <a:r>
                <a:rPr lang="en-US" sz="2000" dirty="0">
                  <a:solidFill>
                    <a:srgbClr val="FFFF00"/>
                  </a:solidFill>
                  <a:latin typeface="Gotham Light"/>
                  <a:ea typeface="Helvetica Neue Regular" charset="0"/>
                  <a:cs typeface="Gotham Light"/>
                  <a:sym typeface="Arial"/>
                </a:rPr>
                <a:t>nature and detail of output, </a:t>
              </a:r>
              <a:r>
                <a:rPr lang="en-US" sz="2000" dirty="0">
                  <a:solidFill>
                    <a:schemeClr val="bg1"/>
                  </a:solidFill>
                  <a:latin typeface="Gotham Light"/>
                  <a:ea typeface="Helvetica Neue Regular" charset="0"/>
                  <a:cs typeface="Gotham Light"/>
                  <a:sym typeface="Arial"/>
                </a:rPr>
                <a:t>both actual and potential,</a:t>
              </a:r>
              <a:r>
                <a:rPr lang="en-US" sz="2000" dirty="0">
                  <a:solidFill>
                    <a:srgbClr val="FFFFFF"/>
                  </a:solidFill>
                  <a:latin typeface="Gotham Light"/>
                  <a:ea typeface="Helvetica Neue Regular" charset="0"/>
                  <a:cs typeface="Gotham Light"/>
                  <a:sym typeface="Arial"/>
                </a:rPr>
                <a:t> </a:t>
              </a:r>
              <a:r>
                <a:rPr lang="en-US" sz="2000" dirty="0">
                  <a:solidFill>
                    <a:srgbClr val="FFFF00"/>
                  </a:solidFill>
                  <a:latin typeface="Gotham Light"/>
                  <a:ea typeface="Helvetica Neue Regular" charset="0"/>
                  <a:cs typeface="Gotham Light"/>
                  <a:sym typeface="Arial"/>
                </a:rPr>
                <a:t>need to be matched to the capabilities of the people </a:t>
              </a:r>
              <a:r>
                <a:rPr lang="en-US" sz="2000" dirty="0">
                  <a:solidFill>
                    <a:srgbClr val="FFFFFF"/>
                  </a:solidFill>
                  <a:latin typeface="Gotham Light"/>
                  <a:ea typeface="Helvetica Neue Regular" charset="0"/>
                  <a:cs typeface="Gotham Light"/>
                  <a:sym typeface="Arial"/>
                </a:rPr>
                <a:t>who use it and want it.</a:t>
              </a:r>
            </a:p>
          </p:txBody>
        </p:sp>
      </p:grpSp>
    </p:spTree>
    <p:extLst>
      <p:ext uri="{BB962C8B-B14F-4D97-AF65-F5344CB8AC3E}">
        <p14:creationId xmlns:p14="http://schemas.microsoft.com/office/powerpoint/2010/main" val="637979486"/>
      </p:ext>
    </p:extLst>
  </p:cSld>
  <p:clrMapOvr>
    <a:masterClrMapping/>
  </p:clrMapOvr>
  <p:transition xmlns:p14="http://schemas.microsoft.com/office/powerpoint/2010/main" spd="slow" advTm="20652">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4" name="Shape 494"/>
          <p:cNvPicPr preferRelativeResize="0"/>
          <p:nvPr/>
        </p:nvPicPr>
        <p:blipFill rotWithShape="1">
          <a:blip r:embed="rId3">
            <a:alphaModFix/>
          </a:blip>
          <a:srcRect t="8842"/>
          <a:stretch/>
        </p:blipFill>
        <p:spPr>
          <a:xfrm>
            <a:off x="1524000" y="361950"/>
            <a:ext cx="9144000" cy="6096000"/>
          </a:xfrm>
          <a:prstGeom prst="rect">
            <a:avLst/>
          </a:prstGeom>
          <a:noFill/>
          <a:ln>
            <a:noFill/>
          </a:ln>
        </p:spPr>
      </p:pic>
      <p:grpSp>
        <p:nvGrpSpPr>
          <p:cNvPr id="10" name="Group 9"/>
          <p:cNvGrpSpPr/>
          <p:nvPr/>
        </p:nvGrpSpPr>
        <p:grpSpPr>
          <a:xfrm>
            <a:off x="5105400" y="1018214"/>
            <a:ext cx="5562600" cy="4711078"/>
            <a:chOff x="3581400" y="1018214"/>
            <a:chExt cx="5562600" cy="4711078"/>
          </a:xfrm>
        </p:grpSpPr>
        <p:sp>
          <p:nvSpPr>
            <p:cNvPr id="11" name="Shape 484"/>
            <p:cNvSpPr/>
            <p:nvPr/>
          </p:nvSpPr>
          <p:spPr>
            <a:xfrm>
              <a:off x="3581400" y="1018214"/>
              <a:ext cx="5562600" cy="4711078"/>
            </a:xfrm>
            <a:prstGeom prst="rect">
              <a:avLst/>
            </a:prstGeom>
            <a:solidFill>
              <a:srgbClr val="323232">
                <a:alpha val="84313"/>
              </a:srgbClr>
            </a:solidFill>
            <a:ln>
              <a:noFill/>
            </a:ln>
          </p:spPr>
          <p:txBody>
            <a:bodyPr lIns="0" tIns="0" rIns="0" bIns="0" anchor="ctr" anchorCtr="0">
              <a:noAutofit/>
            </a:bodyPr>
            <a:lstStyle/>
            <a:p>
              <a:endParaRPr sz="1200">
                <a:solidFill>
                  <a:schemeClr val="dk1"/>
                </a:solidFill>
                <a:latin typeface="Cabin"/>
                <a:ea typeface="Cabin"/>
                <a:cs typeface="Cabin"/>
                <a:sym typeface="Cabin"/>
              </a:endParaRPr>
            </a:p>
          </p:txBody>
        </p:sp>
        <p:sp>
          <p:nvSpPr>
            <p:cNvPr id="12" name="Shape 485"/>
            <p:cNvSpPr txBox="1"/>
            <p:nvPr/>
          </p:nvSpPr>
          <p:spPr>
            <a:xfrm>
              <a:off x="3581400" y="1267039"/>
              <a:ext cx="5562600" cy="4213429"/>
            </a:xfrm>
            <a:prstGeom prst="rect">
              <a:avLst/>
            </a:prstGeom>
            <a:noFill/>
            <a:ln>
              <a:noFill/>
            </a:ln>
          </p:spPr>
          <p:txBody>
            <a:bodyPr lIns="177800" tIns="177800" rIns="182875" bIns="177800" anchor="ctr" anchorCtr="0">
              <a:noAutofit/>
            </a:bodyPr>
            <a:lstStyle/>
            <a:p>
              <a:pPr lvl="0">
                <a:lnSpc>
                  <a:spcPct val="120000"/>
                </a:lnSpc>
                <a:buClr>
                  <a:schemeClr val="dk1"/>
                </a:buClr>
                <a:buSzPct val="25000"/>
              </a:pPr>
              <a:r>
                <a:rPr lang="en-US" sz="2000" dirty="0">
                  <a:solidFill>
                    <a:srgbClr val="FFFFFF"/>
                  </a:solidFill>
                  <a:latin typeface="Gotham Light"/>
                  <a:ea typeface="Helvetica Neue Regular" charset="0"/>
                  <a:cs typeface="Gotham Light"/>
                  <a:sym typeface="Arial"/>
                </a:rPr>
                <a:t>Nothing - not the careful logic of mathematics, not statistical models and theories, not the awesome arithmetic power of modern computers - nothing can substitute here for the flexibility of the informed human mind.</a:t>
              </a:r>
            </a:p>
            <a:p>
              <a:pPr>
                <a:lnSpc>
                  <a:spcPct val="120000"/>
                </a:lnSpc>
                <a:spcBef>
                  <a:spcPts val="500"/>
                </a:spcBef>
                <a:buClr>
                  <a:schemeClr val="dk1"/>
                </a:buClr>
              </a:pPr>
              <a:endParaRPr lang="en-US" sz="100" dirty="0">
                <a:solidFill>
                  <a:srgbClr val="FFFFFF"/>
                </a:solidFill>
                <a:latin typeface="Gotham Light"/>
                <a:ea typeface="Helvetica Neue Regular" charset="0"/>
                <a:cs typeface="Gotham Light"/>
                <a:sym typeface="Arial"/>
              </a:endParaRPr>
            </a:p>
          </p:txBody>
        </p:sp>
      </p:grpSp>
    </p:spTree>
    <p:extLst>
      <p:ext uri="{BB962C8B-B14F-4D97-AF65-F5344CB8AC3E}">
        <p14:creationId xmlns:p14="http://schemas.microsoft.com/office/powerpoint/2010/main" val="1007500744"/>
      </p:ext>
    </p:extLst>
  </p:cSld>
  <p:clrMapOvr>
    <a:masterClrMapping/>
  </p:clrMapOvr>
  <p:transition xmlns:p14="http://schemas.microsoft.com/office/powerpoint/2010/main" spd="slow" advTm="2372">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4" name="Shape 494"/>
          <p:cNvPicPr preferRelativeResize="0"/>
          <p:nvPr/>
        </p:nvPicPr>
        <p:blipFill rotWithShape="1">
          <a:blip r:embed="rId3">
            <a:alphaModFix/>
          </a:blip>
          <a:srcRect t="8842"/>
          <a:stretch/>
        </p:blipFill>
        <p:spPr>
          <a:xfrm>
            <a:off x="1524000" y="361950"/>
            <a:ext cx="9144000" cy="6096000"/>
          </a:xfrm>
          <a:prstGeom prst="rect">
            <a:avLst/>
          </a:prstGeom>
          <a:noFill/>
          <a:ln>
            <a:noFill/>
          </a:ln>
        </p:spPr>
      </p:pic>
      <p:grpSp>
        <p:nvGrpSpPr>
          <p:cNvPr id="10" name="Group 9"/>
          <p:cNvGrpSpPr/>
          <p:nvPr/>
        </p:nvGrpSpPr>
        <p:grpSpPr>
          <a:xfrm>
            <a:off x="5105400" y="1018214"/>
            <a:ext cx="5562600" cy="4711078"/>
            <a:chOff x="3581400" y="1018214"/>
            <a:chExt cx="5562600" cy="4711078"/>
          </a:xfrm>
        </p:grpSpPr>
        <p:sp>
          <p:nvSpPr>
            <p:cNvPr id="11" name="Shape 484"/>
            <p:cNvSpPr/>
            <p:nvPr/>
          </p:nvSpPr>
          <p:spPr>
            <a:xfrm>
              <a:off x="3581400" y="1018214"/>
              <a:ext cx="5562600" cy="4711078"/>
            </a:xfrm>
            <a:prstGeom prst="rect">
              <a:avLst/>
            </a:prstGeom>
            <a:solidFill>
              <a:srgbClr val="323232">
                <a:alpha val="84313"/>
              </a:srgbClr>
            </a:solidFill>
            <a:ln>
              <a:noFill/>
            </a:ln>
          </p:spPr>
          <p:txBody>
            <a:bodyPr lIns="0" tIns="0" rIns="0" bIns="0" anchor="ctr" anchorCtr="0">
              <a:noAutofit/>
            </a:bodyPr>
            <a:lstStyle/>
            <a:p>
              <a:endParaRPr sz="1200">
                <a:solidFill>
                  <a:schemeClr val="dk1"/>
                </a:solidFill>
                <a:latin typeface="Cabin"/>
                <a:ea typeface="Cabin"/>
                <a:cs typeface="Cabin"/>
                <a:sym typeface="Cabin"/>
              </a:endParaRPr>
            </a:p>
          </p:txBody>
        </p:sp>
        <p:sp>
          <p:nvSpPr>
            <p:cNvPr id="12" name="Shape 485"/>
            <p:cNvSpPr txBox="1"/>
            <p:nvPr/>
          </p:nvSpPr>
          <p:spPr>
            <a:xfrm>
              <a:off x="3581400" y="1267039"/>
              <a:ext cx="5562600" cy="4213429"/>
            </a:xfrm>
            <a:prstGeom prst="rect">
              <a:avLst/>
            </a:prstGeom>
            <a:noFill/>
            <a:ln>
              <a:noFill/>
            </a:ln>
          </p:spPr>
          <p:txBody>
            <a:bodyPr lIns="177800" tIns="177800" rIns="182875" bIns="177800" anchor="ctr" anchorCtr="0">
              <a:noAutofit/>
            </a:bodyPr>
            <a:lstStyle/>
            <a:p>
              <a:pPr lvl="0">
                <a:lnSpc>
                  <a:spcPct val="120000"/>
                </a:lnSpc>
                <a:buClr>
                  <a:schemeClr val="dk1"/>
                </a:buClr>
                <a:buSzPct val="25000"/>
              </a:pPr>
              <a:r>
                <a:rPr lang="en-US" sz="2000" dirty="0">
                  <a:solidFill>
                    <a:srgbClr val="FFFFFF"/>
                  </a:solidFill>
                  <a:latin typeface="Gotham Light"/>
                  <a:ea typeface="Helvetica Neue Regular" charset="0"/>
                  <a:cs typeface="Gotham Light"/>
                  <a:sym typeface="Arial"/>
                </a:rPr>
                <a:t>Nothing - not the careful logic of mathematics, not statistical models and theories, not the awesome arithmetic power of modern computers - nothing can substitute here for the </a:t>
              </a:r>
              <a:r>
                <a:rPr lang="en-US" sz="2000" dirty="0">
                  <a:solidFill>
                    <a:srgbClr val="FFFF00"/>
                  </a:solidFill>
                  <a:latin typeface="Gotham Light"/>
                  <a:ea typeface="Helvetica Neue Regular" charset="0"/>
                  <a:cs typeface="Gotham Light"/>
                  <a:sym typeface="Arial"/>
                </a:rPr>
                <a:t>flexibility of the informed human mind</a:t>
              </a:r>
              <a:r>
                <a:rPr lang="en-US" sz="2000" dirty="0">
                  <a:solidFill>
                    <a:srgbClr val="FFFFFF"/>
                  </a:solidFill>
                  <a:latin typeface="Gotham Light"/>
                  <a:ea typeface="Helvetica Neue Regular" charset="0"/>
                  <a:cs typeface="Gotham Light"/>
                  <a:sym typeface="Arial"/>
                </a:rPr>
                <a:t>.</a:t>
              </a:r>
            </a:p>
            <a:p>
              <a:pPr>
                <a:lnSpc>
                  <a:spcPct val="120000"/>
                </a:lnSpc>
                <a:spcBef>
                  <a:spcPts val="500"/>
                </a:spcBef>
                <a:buClr>
                  <a:schemeClr val="dk1"/>
                </a:buClr>
              </a:pPr>
              <a:endParaRPr lang="en-US" sz="100" dirty="0">
                <a:solidFill>
                  <a:srgbClr val="FFFFFF"/>
                </a:solidFill>
                <a:latin typeface="Gotham Light"/>
                <a:ea typeface="Helvetica Neue Regular" charset="0"/>
                <a:cs typeface="Gotham Light"/>
                <a:sym typeface="Arial"/>
              </a:endParaRPr>
            </a:p>
          </p:txBody>
        </p:sp>
      </p:grpSp>
    </p:spTree>
    <p:extLst>
      <p:ext uri="{BB962C8B-B14F-4D97-AF65-F5344CB8AC3E}">
        <p14:creationId xmlns:p14="http://schemas.microsoft.com/office/powerpoint/2010/main" val="898409163"/>
      </p:ext>
    </p:extLst>
  </p:cSld>
  <p:clrMapOvr>
    <a:masterClrMapping/>
  </p:clrMapOvr>
  <p:transition xmlns:p14="http://schemas.microsoft.com/office/powerpoint/2010/main" spd="slow" advTm="22039">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Unboxing Data</a:t>
            </a:r>
          </a:p>
        </p:txBody>
      </p:sp>
      <p:sp>
        <p:nvSpPr>
          <p:cNvPr id="3" name="Content Placeholder 2"/>
          <p:cNvSpPr>
            <a:spLocks noGrp="1"/>
          </p:cNvSpPr>
          <p:nvPr>
            <p:ph idx="1"/>
          </p:nvPr>
        </p:nvSpPr>
        <p:spPr/>
        <p:txBody>
          <a:bodyPr/>
          <a:lstStyle/>
          <a:p>
            <a:r>
              <a:rPr lang="en-US" dirty="0"/>
              <a:t>What do I have here?</a:t>
            </a:r>
          </a:p>
          <a:p>
            <a:r>
              <a:rPr lang="en-US" dirty="0"/>
              <a:t>What do I want to do with it?</a:t>
            </a:r>
          </a:p>
          <a:p>
            <a:endParaRPr lang="en-US" dirty="0"/>
          </a:p>
          <a:p>
            <a:pPr marL="0" indent="0">
              <a:buNone/>
            </a:pPr>
            <a:r>
              <a:rPr lang="en-US" dirty="0"/>
              <a:t>These questions rarely have pat answers.</a:t>
            </a:r>
          </a:p>
          <a:p>
            <a:pPr lvl="1"/>
            <a:r>
              <a:rPr lang="en-US" dirty="0"/>
              <a:t>Typically </a:t>
            </a:r>
            <a:r>
              <a:rPr lang="en-US" i="1" dirty="0"/>
              <a:t>contextual </a:t>
            </a:r>
            <a:r>
              <a:rPr lang="en-US" dirty="0"/>
              <a:t>and </a:t>
            </a:r>
            <a:r>
              <a:rPr lang="en-US" i="1" dirty="0" smtClean="0"/>
              <a:t>user-driven</a:t>
            </a:r>
            <a:endParaRPr lang="en-US" i="1" dirty="0"/>
          </a:p>
          <a:p>
            <a:pPr lvl="1"/>
            <a:r>
              <a:rPr lang="en-US" dirty="0"/>
              <a:t>Typically subject to </a:t>
            </a:r>
            <a:r>
              <a:rPr lang="en-US" i="1" dirty="0"/>
              <a:t>iterative</a:t>
            </a:r>
            <a:r>
              <a:rPr lang="en-US" dirty="0"/>
              <a:t> cycles of wrangling and analysis</a:t>
            </a:r>
          </a:p>
        </p:txBody>
      </p:sp>
      <p:pic>
        <p:nvPicPr>
          <p:cNvPr id="5" name="Picture 4"/>
          <p:cNvPicPr>
            <a:picLocks noChangeAspect="1"/>
          </p:cNvPicPr>
          <p:nvPr/>
        </p:nvPicPr>
        <p:blipFill>
          <a:blip r:embed="rId2"/>
          <a:stretch>
            <a:fillRect/>
          </a:stretch>
        </p:blipFill>
        <p:spPr>
          <a:xfrm>
            <a:off x="7856331" y="365125"/>
            <a:ext cx="3825647" cy="2552424"/>
          </a:xfrm>
          <a:prstGeom prst="rect">
            <a:avLst/>
          </a:prstGeom>
        </p:spPr>
      </p:pic>
    </p:spTree>
    <p:extLst>
      <p:ext uri="{BB962C8B-B14F-4D97-AF65-F5344CB8AC3E}">
        <p14:creationId xmlns:p14="http://schemas.microsoft.com/office/powerpoint/2010/main" val="19341549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Rough Guide to Wrangling Issues</a:t>
            </a:r>
            <a:br>
              <a:rPr lang="en-US" dirty="0" smtClean="0"/>
            </a:br>
            <a:r>
              <a:rPr lang="en-US" sz="2800" dirty="0" smtClean="0"/>
              <a:t>an outline for today’s lecture</a:t>
            </a:r>
            <a:endParaRPr lang="en-US" dirty="0"/>
          </a:p>
        </p:txBody>
      </p:sp>
      <p:sp>
        <p:nvSpPr>
          <p:cNvPr id="3" name="Content Placeholder 2"/>
          <p:cNvSpPr>
            <a:spLocks noGrp="1"/>
          </p:cNvSpPr>
          <p:nvPr>
            <p:ph idx="1"/>
          </p:nvPr>
        </p:nvSpPr>
        <p:spPr>
          <a:xfrm>
            <a:off x="838200" y="2216727"/>
            <a:ext cx="10515600" cy="3782291"/>
          </a:xfrm>
        </p:spPr>
        <p:txBody>
          <a:bodyPr>
            <a:normAutofit fontScale="85000" lnSpcReduction="20000"/>
          </a:bodyPr>
          <a:lstStyle/>
          <a:p>
            <a:r>
              <a:rPr lang="en-US" dirty="0"/>
              <a:t>Structure: 		the “shape” of a data file</a:t>
            </a:r>
          </a:p>
          <a:p>
            <a:r>
              <a:rPr lang="en-US" dirty="0"/>
              <a:t>Granularity: 	how fine/coarse is each </a:t>
            </a:r>
            <a:r>
              <a:rPr lang="en-US" dirty="0" smtClean="0"/>
              <a:t>datum</a:t>
            </a:r>
            <a:endParaRPr lang="en-US" dirty="0"/>
          </a:p>
          <a:p>
            <a:r>
              <a:rPr lang="en-US" dirty="0" smtClean="0"/>
              <a:t>Faithfulness:</a:t>
            </a:r>
            <a:r>
              <a:rPr lang="en-US" dirty="0"/>
              <a:t>	</a:t>
            </a:r>
            <a:r>
              <a:rPr lang="en-US" dirty="0" smtClean="0"/>
              <a:t>how </a:t>
            </a:r>
            <a:r>
              <a:rPr lang="en-US" dirty="0"/>
              <a:t>well does the data capture </a:t>
            </a:r>
            <a:r>
              <a:rPr lang="en-US" dirty="0" smtClean="0"/>
              <a:t>“reality”</a:t>
            </a:r>
            <a:endParaRPr lang="en-US" dirty="0"/>
          </a:p>
          <a:p>
            <a:r>
              <a:rPr lang="en-US" dirty="0"/>
              <a:t>Temporality:	how is the data situated in time</a:t>
            </a:r>
          </a:p>
          <a:p>
            <a:r>
              <a:rPr lang="en-US" dirty="0"/>
              <a:t>Scope:		how (in)complete is the data</a:t>
            </a:r>
          </a:p>
          <a:p>
            <a:endParaRPr lang="en-US" dirty="0"/>
          </a:p>
          <a:p>
            <a:pPr marL="0" indent="0">
              <a:buNone/>
            </a:pPr>
            <a:r>
              <a:rPr lang="en-US" dirty="0"/>
              <a:t>Many of these are </a:t>
            </a:r>
            <a:r>
              <a:rPr lang="en-US" b="1" i="1" dirty="0"/>
              <a:t>subjective </a:t>
            </a:r>
            <a:r>
              <a:rPr lang="en-US" dirty="0"/>
              <a:t>qualities!  Depend on </a:t>
            </a:r>
            <a:r>
              <a:rPr lang="en-US" i="1" dirty="0"/>
              <a:t>context</a:t>
            </a:r>
            <a:r>
              <a:rPr lang="en-US" dirty="0"/>
              <a:t>.</a:t>
            </a:r>
          </a:p>
          <a:p>
            <a:pPr marL="0" indent="0">
              <a:buNone/>
            </a:pPr>
            <a:endParaRPr lang="en-US" b="1" dirty="0"/>
          </a:p>
          <a:p>
            <a:pPr marL="0" indent="0">
              <a:buNone/>
            </a:pPr>
            <a:r>
              <a:rPr lang="en-US" b="1" dirty="0"/>
              <a:t>(Data) Science is a human process.</a:t>
            </a:r>
          </a:p>
        </p:txBody>
      </p:sp>
      <p:graphicFrame>
        <p:nvGraphicFramePr>
          <p:cNvPr id="5" name="Table 4"/>
          <p:cNvGraphicFramePr>
            <a:graphicFrameLocks noGrp="1"/>
          </p:cNvGraphicFramePr>
          <p:nvPr>
            <p:extLst>
              <p:ext uri="{D42A27DB-BD31-4B8C-83A1-F6EECF244321}">
                <p14:modId xmlns:p14="http://schemas.microsoft.com/office/powerpoint/2010/main" val="1846141466"/>
              </p:ext>
            </p:extLst>
          </p:nvPr>
        </p:nvGraphicFramePr>
        <p:xfrm>
          <a:off x="0" y="6569261"/>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
        <p:nvSpPr>
          <p:cNvPr id="4" name="Rectangle 3"/>
          <p:cNvSpPr/>
          <p:nvPr/>
        </p:nvSpPr>
        <p:spPr>
          <a:xfrm>
            <a:off x="9736666" y="6569261"/>
            <a:ext cx="2455333" cy="1016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06732" y="6569261"/>
            <a:ext cx="4859865" cy="858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76800" y="6563977"/>
            <a:ext cx="7327901" cy="598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21468" y="6563978"/>
            <a:ext cx="9783234" cy="41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723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0" presetClass="exit" presetSubtype="0" fill="hold" grpId="0"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par>
                                <p:cTn id="28" presetID="10" presetClass="exit" presetSubtype="0" fill="hold" grpId="0"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0" presetClass="exit" presetSubtype="0" fill="hold" grpId="0"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a:t>
            </a:r>
            <a:r>
              <a:rPr lang="en-US" dirty="0"/>
              <a:t>Rectangular Data</a:t>
            </a:r>
          </a:p>
        </p:txBody>
      </p:sp>
      <p:sp>
        <p:nvSpPr>
          <p:cNvPr id="3" name="Content Placeholder 2"/>
          <p:cNvSpPr>
            <a:spLocks noGrp="1"/>
          </p:cNvSpPr>
          <p:nvPr>
            <p:ph idx="1"/>
          </p:nvPr>
        </p:nvSpPr>
        <p:spPr/>
        <p:txBody>
          <a:bodyPr>
            <a:normAutofit lnSpcReduction="10000"/>
          </a:bodyPr>
          <a:lstStyle/>
          <a:p>
            <a:pPr marL="0" indent="0">
              <a:buNone/>
            </a:pPr>
            <a:r>
              <a:rPr lang="en-US" dirty="0"/>
              <a:t>Natural for data analysis: easy to access, filter, tabulate</a:t>
            </a:r>
          </a:p>
          <a:p>
            <a:pPr marL="0" indent="0">
              <a:buNone/>
            </a:pPr>
            <a:r>
              <a:rPr lang="en-US" dirty="0"/>
              <a:t>Two main variants</a:t>
            </a:r>
          </a:p>
          <a:p>
            <a:pPr marL="914400" lvl="1" indent="-457200">
              <a:buFont typeface="+mj-lt"/>
              <a:buAutoNum type="arabicPeriod"/>
            </a:pPr>
            <a:r>
              <a:rPr lang="en-US" dirty="0"/>
              <a:t>Relations (a.k.a. tables, data-frames)</a:t>
            </a:r>
          </a:p>
          <a:p>
            <a:pPr lvl="2"/>
            <a:r>
              <a:rPr lang="en-US" dirty="0"/>
              <a:t>Manipulate with Relational Algebra</a:t>
            </a:r>
          </a:p>
          <a:p>
            <a:pPr marL="914400" lvl="1" indent="-457200">
              <a:buFont typeface="+mj-lt"/>
              <a:buAutoNum type="arabicPeriod"/>
            </a:pPr>
            <a:r>
              <a:rPr lang="en-US" dirty="0"/>
              <a:t>Matrices</a:t>
            </a:r>
          </a:p>
          <a:p>
            <a:pPr lvl="2"/>
            <a:r>
              <a:rPr lang="en-US" dirty="0"/>
              <a:t>Manipulate with Linear Algebra</a:t>
            </a:r>
          </a:p>
          <a:p>
            <a:endParaRPr lang="en-US" dirty="0"/>
          </a:p>
          <a:p>
            <a:pPr marL="0" indent="0">
              <a:buNone/>
            </a:pPr>
            <a:endParaRPr lang="en-US" sz="2000" i="1" dirty="0"/>
          </a:p>
          <a:p>
            <a:pPr marL="0" indent="0">
              <a:buNone/>
            </a:pPr>
            <a:r>
              <a:rPr lang="en-US" sz="2000" i="1" dirty="0"/>
              <a:t>There are non-rectangular structures as well, e.g. JSON, XML. </a:t>
            </a:r>
            <a:br>
              <a:rPr lang="en-US" sz="2000" i="1" dirty="0"/>
            </a:br>
            <a:r>
              <a:rPr lang="en-US" sz="2000" i="1" dirty="0"/>
              <a:t>For analysis, you will typically need to convert these to rectangular structures. </a:t>
            </a:r>
            <a:endParaRPr lang="en-US" dirty="0"/>
          </a:p>
          <a:p>
            <a:pPr lvl="1"/>
            <a:endParaRPr lang="en-US" dirty="0"/>
          </a:p>
        </p:txBody>
      </p:sp>
      <p:graphicFrame>
        <p:nvGraphicFramePr>
          <p:cNvPr id="11" name="Table 10"/>
          <p:cNvGraphicFramePr>
            <a:graphicFrameLocks noGrp="1"/>
          </p:cNvGraphicFramePr>
          <p:nvPr>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graphicFrame>
        <p:nvGraphicFramePr>
          <p:cNvPr id="12" name="Table 11"/>
          <p:cNvGraphicFramePr>
            <a:graphicFrameLocks noGrp="1"/>
          </p:cNvGraphicFramePr>
          <p:nvPr>
            <p:extLst/>
          </p:nvPr>
        </p:nvGraphicFramePr>
        <p:xfrm>
          <a:off x="10689599" y="2295340"/>
          <a:ext cx="833120" cy="1402080"/>
        </p:xfrm>
        <a:graphic>
          <a:graphicData uri="http://schemas.openxmlformats.org/drawingml/2006/table">
            <a:tbl>
              <a:tblPr firstRow="1">
                <a:tableStyleId>{5C22544A-7EE6-4342-B048-85BDC9FD1C3A}</a:tableStyleId>
              </a:tblPr>
              <a:tblGrid>
                <a:gridCol w="208280">
                  <a:extLst>
                    <a:ext uri="{9D8B030D-6E8A-4147-A177-3AD203B41FA5}">
                      <a16:colId xmlns:a16="http://schemas.microsoft.com/office/drawing/2014/main" xmlns="" val="4277817226"/>
                    </a:ext>
                  </a:extLst>
                </a:gridCol>
                <a:gridCol w="208280">
                  <a:extLst>
                    <a:ext uri="{9D8B030D-6E8A-4147-A177-3AD203B41FA5}">
                      <a16:colId xmlns:a16="http://schemas.microsoft.com/office/drawing/2014/main" xmlns="" val="2418341140"/>
                    </a:ext>
                  </a:extLst>
                </a:gridCol>
                <a:gridCol w="208280">
                  <a:extLst>
                    <a:ext uri="{9D8B030D-6E8A-4147-A177-3AD203B41FA5}">
                      <a16:colId xmlns:a16="http://schemas.microsoft.com/office/drawing/2014/main" xmlns="" val="2165557679"/>
                    </a:ext>
                  </a:extLst>
                </a:gridCol>
                <a:gridCol w="208280">
                  <a:extLst>
                    <a:ext uri="{9D8B030D-6E8A-4147-A177-3AD203B41FA5}">
                      <a16:colId xmlns:a16="http://schemas.microsoft.com/office/drawing/2014/main" xmlns="" val="406753955"/>
                    </a:ext>
                  </a:extLst>
                </a:gridCol>
              </a:tblGrid>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2580008531"/>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328878232"/>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553928529"/>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716417455"/>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132587378"/>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746312557"/>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861837575"/>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690835066"/>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049016434"/>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540031077"/>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060957248"/>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19056974"/>
                  </a:ext>
                </a:extLst>
              </a:tr>
            </a:tbl>
          </a:graphicData>
        </a:graphic>
      </p:graphicFrame>
      <p:graphicFrame>
        <p:nvGraphicFramePr>
          <p:cNvPr id="13" name="Table 12"/>
          <p:cNvGraphicFramePr>
            <a:graphicFrameLocks noGrp="1"/>
          </p:cNvGraphicFramePr>
          <p:nvPr>
            <p:extLst/>
          </p:nvPr>
        </p:nvGraphicFramePr>
        <p:xfrm>
          <a:off x="8026923" y="3824161"/>
          <a:ext cx="1666240" cy="924342"/>
        </p:xfrm>
        <a:graphic>
          <a:graphicData uri="http://schemas.openxmlformats.org/drawingml/2006/table">
            <a:tbl>
              <a:tblPr firstRow="1" firstCol="1">
                <a:tableStyleId>{5C22544A-7EE6-4342-B048-85BDC9FD1C3A}</a:tableStyleId>
              </a:tblPr>
              <a:tblGrid>
                <a:gridCol w="208280">
                  <a:extLst>
                    <a:ext uri="{9D8B030D-6E8A-4147-A177-3AD203B41FA5}">
                      <a16:colId xmlns:a16="http://schemas.microsoft.com/office/drawing/2014/main" xmlns="" val="204122827"/>
                    </a:ext>
                  </a:extLst>
                </a:gridCol>
                <a:gridCol w="208280">
                  <a:extLst>
                    <a:ext uri="{9D8B030D-6E8A-4147-A177-3AD203B41FA5}">
                      <a16:colId xmlns:a16="http://schemas.microsoft.com/office/drawing/2014/main" xmlns="" val="2840335580"/>
                    </a:ext>
                  </a:extLst>
                </a:gridCol>
                <a:gridCol w="208280">
                  <a:extLst>
                    <a:ext uri="{9D8B030D-6E8A-4147-A177-3AD203B41FA5}">
                      <a16:colId xmlns:a16="http://schemas.microsoft.com/office/drawing/2014/main" xmlns="" val="4016802263"/>
                    </a:ext>
                  </a:extLst>
                </a:gridCol>
                <a:gridCol w="208280">
                  <a:extLst>
                    <a:ext uri="{9D8B030D-6E8A-4147-A177-3AD203B41FA5}">
                      <a16:colId xmlns:a16="http://schemas.microsoft.com/office/drawing/2014/main" xmlns="" val="3776431533"/>
                    </a:ext>
                  </a:extLst>
                </a:gridCol>
                <a:gridCol w="208280">
                  <a:extLst>
                    <a:ext uri="{9D8B030D-6E8A-4147-A177-3AD203B41FA5}">
                      <a16:colId xmlns:a16="http://schemas.microsoft.com/office/drawing/2014/main" xmlns="" val="4241941389"/>
                    </a:ext>
                  </a:extLst>
                </a:gridCol>
                <a:gridCol w="208280">
                  <a:extLst>
                    <a:ext uri="{9D8B030D-6E8A-4147-A177-3AD203B41FA5}">
                      <a16:colId xmlns:a16="http://schemas.microsoft.com/office/drawing/2014/main" xmlns="" val="131465198"/>
                    </a:ext>
                  </a:extLst>
                </a:gridCol>
                <a:gridCol w="208280">
                  <a:extLst>
                    <a:ext uri="{9D8B030D-6E8A-4147-A177-3AD203B41FA5}">
                      <a16:colId xmlns:a16="http://schemas.microsoft.com/office/drawing/2014/main" xmlns="" val="447638417"/>
                    </a:ext>
                  </a:extLst>
                </a:gridCol>
                <a:gridCol w="208280">
                  <a:extLst>
                    <a:ext uri="{9D8B030D-6E8A-4147-A177-3AD203B41FA5}">
                      <a16:colId xmlns:a16="http://schemas.microsoft.com/office/drawing/2014/main" xmlns="" val="691741090"/>
                    </a:ext>
                  </a:extLst>
                </a:gridCol>
              </a:tblGrid>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4095889967"/>
                  </a:ext>
                </a:extLst>
              </a:tr>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12996474"/>
                  </a:ext>
                </a:extLst>
              </a:tr>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13799561"/>
                  </a:ext>
                </a:extLst>
              </a:tr>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604878408"/>
                  </a:ext>
                </a:extLst>
              </a:tr>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416125834"/>
                  </a:ext>
                </a:extLst>
              </a:tr>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86488320"/>
                  </a:ext>
                </a:extLst>
              </a:tr>
            </a:tbl>
          </a:graphicData>
        </a:graphic>
      </p:graphicFrame>
      <p:sp>
        <p:nvSpPr>
          <p:cNvPr id="5" name="Rectangle 4"/>
          <p:cNvSpPr/>
          <p:nvPr/>
        </p:nvSpPr>
        <p:spPr>
          <a:xfrm>
            <a:off x="10672666" y="5012266"/>
            <a:ext cx="83312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72665" y="5485869"/>
            <a:ext cx="1096001" cy="341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672666" y="5956846"/>
            <a:ext cx="1096001" cy="341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4004" y="4748503"/>
            <a:ext cx="1094661" cy="1457268"/>
          </a:xfrm>
          <a:prstGeom prst="rect">
            <a:avLst/>
          </a:prstGeom>
        </p:spPr>
      </p:pic>
    </p:spTree>
    <p:extLst>
      <p:ext uri="{BB962C8B-B14F-4D97-AF65-F5344CB8AC3E}">
        <p14:creationId xmlns:p14="http://schemas.microsoft.com/office/powerpoint/2010/main" val="17082536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you want to be a data scientist</a:t>
            </a:r>
            <a:r>
              <a:rPr lang="is-IS" dirty="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95500" y="1810481"/>
            <a:ext cx="7768936" cy="4366482"/>
          </a:xfrm>
          <a:prstGeom prst="rect">
            <a:avLst/>
          </a:prstGeom>
        </p:spPr>
      </p:pic>
    </p:spTree>
    <p:extLst>
      <p:ext uri="{BB962C8B-B14F-4D97-AF65-F5344CB8AC3E}">
        <p14:creationId xmlns:p14="http://schemas.microsoft.com/office/powerpoint/2010/main" val="7978285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Unboxing with UNIX Command Line</a:t>
            </a:r>
          </a:p>
        </p:txBody>
      </p:sp>
      <p:sp>
        <p:nvSpPr>
          <p:cNvPr id="3" name="Content Placeholder 2"/>
          <p:cNvSpPr>
            <a:spLocks noGrp="1"/>
          </p:cNvSpPr>
          <p:nvPr>
            <p:ph idx="1"/>
          </p:nvPr>
        </p:nvSpPr>
        <p:spPr>
          <a:xfrm>
            <a:off x="838200" y="1825625"/>
            <a:ext cx="6324600" cy="4351338"/>
          </a:xfrm>
        </p:spPr>
        <p:txBody>
          <a:bodyPr>
            <a:normAutofit fontScale="85000" lnSpcReduction="20000"/>
          </a:bodyPr>
          <a:lstStyle/>
          <a:p>
            <a:r>
              <a:rPr lang="en-US" dirty="0"/>
              <a:t>File metadata</a:t>
            </a:r>
          </a:p>
          <a:p>
            <a:pPr lvl="1"/>
            <a:r>
              <a:rPr lang="en-US" sz="2000" dirty="0" smtClean="0">
                <a:solidFill>
                  <a:srgbClr val="FF0000"/>
                </a:solidFill>
                <a:latin typeface="Monaco" charset="0"/>
                <a:ea typeface="Monaco" charset="0"/>
                <a:cs typeface="Monaco" charset="0"/>
              </a:rPr>
              <a:t>ls -</a:t>
            </a:r>
            <a:r>
              <a:rPr lang="en-US" sz="2000" dirty="0" err="1" smtClean="0">
                <a:solidFill>
                  <a:srgbClr val="FF0000"/>
                </a:solidFill>
                <a:latin typeface="Monaco" charset="0"/>
                <a:ea typeface="Monaco" charset="0"/>
                <a:cs typeface="Monaco" charset="0"/>
              </a:rPr>
              <a:t>lh</a:t>
            </a:r>
            <a:endParaRPr lang="en-US" sz="2000" dirty="0" smtClean="0">
              <a:solidFill>
                <a:srgbClr val="FF0000"/>
              </a:solidFill>
              <a:latin typeface="Monaco" charset="0"/>
              <a:ea typeface="Monaco" charset="0"/>
              <a:cs typeface="Monaco" charset="0"/>
            </a:endParaRPr>
          </a:p>
          <a:p>
            <a:pPr lvl="1"/>
            <a:r>
              <a:rPr lang="en-US" sz="2000" dirty="0" smtClean="0">
                <a:solidFill>
                  <a:srgbClr val="FF0000"/>
                </a:solidFill>
                <a:latin typeface="Monaco" charset="0"/>
                <a:ea typeface="Monaco" charset="0"/>
                <a:cs typeface="Monaco" charset="0"/>
              </a:rPr>
              <a:t>file</a:t>
            </a:r>
            <a:endParaRPr lang="en-US" dirty="0"/>
          </a:p>
          <a:p>
            <a:pPr lvl="1"/>
            <a:r>
              <a:rPr lang="en-US" sz="2000" dirty="0" err="1" smtClean="0">
                <a:solidFill>
                  <a:srgbClr val="FF0000"/>
                </a:solidFill>
                <a:latin typeface="Monaco" charset="0"/>
                <a:ea typeface="Monaco" charset="0"/>
                <a:cs typeface="Monaco" charset="0"/>
              </a:rPr>
              <a:t>wc</a:t>
            </a:r>
            <a:endParaRPr lang="en-US" dirty="0">
              <a:solidFill>
                <a:srgbClr val="FF0000"/>
              </a:solidFill>
              <a:latin typeface="Monaco" charset="0"/>
              <a:ea typeface="Monaco" charset="0"/>
              <a:cs typeface="Monaco" charset="0"/>
            </a:endParaRPr>
          </a:p>
          <a:p>
            <a:r>
              <a:rPr lang="en-US" dirty="0" smtClean="0"/>
              <a:t>File (de)compression</a:t>
            </a:r>
          </a:p>
          <a:p>
            <a:pPr lvl="1"/>
            <a:r>
              <a:rPr lang="en-US" sz="2000" dirty="0" err="1" smtClean="0">
                <a:solidFill>
                  <a:srgbClr val="FF0000"/>
                </a:solidFill>
                <a:latin typeface="Monaco" charset="0"/>
                <a:ea typeface="Monaco" charset="0"/>
                <a:cs typeface="Monaco" charset="0"/>
              </a:rPr>
              <a:t>gunzip</a:t>
            </a:r>
            <a:r>
              <a:rPr lang="en-US" dirty="0" smtClean="0"/>
              <a:t>, </a:t>
            </a:r>
            <a:r>
              <a:rPr lang="en-US" sz="2000" dirty="0" smtClean="0">
                <a:solidFill>
                  <a:srgbClr val="FF0000"/>
                </a:solidFill>
                <a:latin typeface="Monaco" charset="0"/>
                <a:ea typeface="Monaco" charset="0"/>
                <a:cs typeface="Monaco" charset="0"/>
              </a:rPr>
              <a:t>zip</a:t>
            </a:r>
            <a:r>
              <a:rPr lang="en-US" dirty="0" smtClean="0"/>
              <a:t>, </a:t>
            </a:r>
            <a:r>
              <a:rPr lang="en-US" sz="2000" dirty="0" err="1" smtClean="0">
                <a:solidFill>
                  <a:srgbClr val="FF0000"/>
                </a:solidFill>
                <a:latin typeface="Monaco" charset="0"/>
                <a:ea typeface="Monaco" charset="0"/>
                <a:cs typeface="Monaco" charset="0"/>
              </a:rPr>
              <a:t>bzip</a:t>
            </a:r>
            <a:r>
              <a:rPr lang="en-US" dirty="0" smtClean="0"/>
              <a:t>, etc.</a:t>
            </a:r>
          </a:p>
          <a:p>
            <a:r>
              <a:rPr lang="en-US" sz="2600" dirty="0" err="1">
                <a:latin typeface="Monaco" charset="0"/>
                <a:ea typeface="Monaco" charset="0"/>
                <a:cs typeface="Monaco" charset="0"/>
              </a:rPr>
              <a:t>s</a:t>
            </a:r>
            <a:r>
              <a:rPr lang="en-US" sz="2600" dirty="0" err="1" smtClean="0">
                <a:latin typeface="Monaco" charset="0"/>
                <a:ea typeface="Monaco" charset="0"/>
                <a:cs typeface="Monaco" charset="0"/>
              </a:rPr>
              <a:t>tdout</a:t>
            </a:r>
            <a:r>
              <a:rPr lang="en-US" dirty="0" smtClean="0"/>
              <a:t> and the pipe</a:t>
            </a:r>
          </a:p>
          <a:p>
            <a:r>
              <a:rPr lang="en-US" dirty="0"/>
              <a:t>File content: </a:t>
            </a:r>
          </a:p>
          <a:p>
            <a:pPr lvl="1"/>
            <a:r>
              <a:rPr lang="en-US" sz="2000" dirty="0">
                <a:solidFill>
                  <a:srgbClr val="FF0000"/>
                </a:solidFill>
                <a:latin typeface="Monaco" charset="0"/>
                <a:ea typeface="Monaco" charset="0"/>
                <a:cs typeface="Monaco" charset="0"/>
              </a:rPr>
              <a:t>cat</a:t>
            </a:r>
          </a:p>
          <a:p>
            <a:pPr lvl="1"/>
            <a:r>
              <a:rPr lang="en-US" sz="2000" dirty="0">
                <a:solidFill>
                  <a:srgbClr val="FF0000"/>
                </a:solidFill>
                <a:latin typeface="Monaco" charset="0"/>
                <a:ea typeface="Monaco" charset="0"/>
                <a:cs typeface="Monaco" charset="0"/>
              </a:rPr>
              <a:t>head</a:t>
            </a:r>
          </a:p>
          <a:p>
            <a:pPr lvl="1"/>
            <a:r>
              <a:rPr lang="en-US" sz="2000" dirty="0">
                <a:solidFill>
                  <a:srgbClr val="FF0000"/>
                </a:solidFill>
                <a:latin typeface="Monaco" charset="0"/>
                <a:ea typeface="Monaco" charset="0"/>
                <a:cs typeface="Monaco" charset="0"/>
              </a:rPr>
              <a:t>tail</a:t>
            </a:r>
          </a:p>
          <a:p>
            <a:pPr lvl="1"/>
            <a:r>
              <a:rPr lang="en-US" sz="2000" dirty="0">
                <a:solidFill>
                  <a:srgbClr val="FF0000"/>
                </a:solidFill>
                <a:latin typeface="Monaco" charset="0"/>
                <a:ea typeface="Monaco" charset="0"/>
                <a:cs typeface="Monaco" charset="0"/>
              </a:rPr>
              <a:t>less</a:t>
            </a:r>
          </a:p>
          <a:p>
            <a:pPr lvl="1"/>
            <a:r>
              <a:rPr lang="en-US" dirty="0">
                <a:solidFill>
                  <a:schemeClr val="accent6"/>
                </a:solidFill>
              </a:rPr>
              <a:t>&lt;ctrl&gt;-</a:t>
            </a:r>
            <a:r>
              <a:rPr lang="en-US" dirty="0" smtClean="0">
                <a:solidFill>
                  <a:schemeClr val="accent6"/>
                </a:solidFill>
              </a:rPr>
              <a:t>C</a:t>
            </a:r>
            <a:endParaRPr lang="en-US" dirty="0">
              <a:solidFill>
                <a:schemeClr val="accent6"/>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36341068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671" y="2097405"/>
            <a:ext cx="7304220" cy="3776485"/>
          </a:xfrm>
          <a:prstGeom prst="rect">
            <a:avLst/>
          </a:prstGeom>
        </p:spPr>
      </p:pic>
    </p:spTree>
    <p:extLst>
      <p:ext uri="{BB962C8B-B14F-4D97-AF65-F5344CB8AC3E}">
        <p14:creationId xmlns:p14="http://schemas.microsoft.com/office/powerpoint/2010/main" val="146478232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Questions: A Checklist</a:t>
            </a:r>
          </a:p>
        </p:txBody>
      </p:sp>
      <p:sp>
        <p:nvSpPr>
          <p:cNvPr id="3" name="Content Placeholder 2"/>
          <p:cNvSpPr>
            <a:spLocks noGrp="1"/>
          </p:cNvSpPr>
          <p:nvPr>
            <p:ph idx="1"/>
          </p:nvPr>
        </p:nvSpPr>
        <p:spPr>
          <a:xfrm>
            <a:off x="385763" y="1825625"/>
            <a:ext cx="5500687" cy="4351338"/>
          </a:xfrm>
        </p:spPr>
        <p:txBody>
          <a:bodyPr>
            <a:normAutofit fontScale="62500" lnSpcReduction="20000"/>
          </a:bodyPr>
          <a:lstStyle/>
          <a:p>
            <a:pPr lvl="0"/>
            <a:r>
              <a:rPr lang="en-US" dirty="0"/>
              <a:t>Coarse structure</a:t>
            </a:r>
          </a:p>
          <a:p>
            <a:pPr lvl="1"/>
            <a:r>
              <a:rPr lang="en-US" sz="2300" dirty="0"/>
              <a:t>Is the data structured as a collection of </a:t>
            </a:r>
            <a:r>
              <a:rPr lang="en-US" sz="2300" i="1" dirty="0">
                <a:solidFill>
                  <a:schemeClr val="accent2"/>
                </a:solidFill>
              </a:rPr>
              <a:t>records</a:t>
            </a:r>
            <a:r>
              <a:rPr lang="en-US" sz="2300" dirty="0"/>
              <a:t>?</a:t>
            </a:r>
          </a:p>
          <a:p>
            <a:pPr lvl="1"/>
            <a:r>
              <a:rPr lang="en-US" sz="2300" dirty="0"/>
              <a:t>How are the individual records delimited in the dataset?</a:t>
            </a:r>
          </a:p>
          <a:p>
            <a:pPr lvl="1"/>
            <a:r>
              <a:rPr lang="en-US" sz="2300" dirty="0"/>
              <a:t>How are the record </a:t>
            </a:r>
            <a:r>
              <a:rPr lang="en-US" sz="2300" i="1" dirty="0">
                <a:solidFill>
                  <a:schemeClr val="accent2"/>
                </a:solidFill>
              </a:rPr>
              <a:t>fields</a:t>
            </a:r>
            <a:r>
              <a:rPr lang="en-US" sz="2300" dirty="0">
                <a:solidFill>
                  <a:schemeClr val="accent2"/>
                </a:solidFill>
              </a:rPr>
              <a:t> </a:t>
            </a:r>
            <a:r>
              <a:rPr lang="en-US" sz="2300" dirty="0"/>
              <a:t>delimited from one another?</a:t>
            </a:r>
          </a:p>
          <a:p>
            <a:pPr lvl="1"/>
            <a:r>
              <a:rPr lang="en-US" sz="2300" dirty="0"/>
              <a:t>Do all records in the dataset contain the same fields?</a:t>
            </a:r>
          </a:p>
          <a:p>
            <a:pPr lvl="1"/>
            <a:r>
              <a:rPr lang="en-US" sz="2300" dirty="0"/>
              <a:t>How to access the same fields across records? </a:t>
            </a:r>
            <a:br>
              <a:rPr lang="en-US" sz="2300" dirty="0"/>
            </a:br>
            <a:r>
              <a:rPr lang="en-US" sz="2300" dirty="0"/>
              <a:t>By position? Name?</a:t>
            </a:r>
          </a:p>
          <a:p>
            <a:pPr lvl="0"/>
            <a:r>
              <a:rPr lang="en-US" dirty="0"/>
              <a:t>Are the records nested?</a:t>
            </a:r>
          </a:p>
          <a:p>
            <a:pPr lvl="1"/>
            <a:r>
              <a:rPr lang="en-US" sz="2300" dirty="0"/>
              <a:t>No: one atomic (singular) value per field</a:t>
            </a:r>
          </a:p>
          <a:p>
            <a:pPr lvl="1"/>
            <a:r>
              <a:rPr lang="en-US" sz="2300" dirty="0"/>
              <a:t>Yes: collection of 0-to-many values in a field</a:t>
            </a:r>
          </a:p>
          <a:p>
            <a:pPr lvl="0"/>
            <a:r>
              <a:rPr lang="en-US" dirty="0"/>
              <a:t>Encoding</a:t>
            </a:r>
          </a:p>
          <a:p>
            <a:pPr lvl="1"/>
            <a:r>
              <a:rPr lang="en-US" sz="2300" dirty="0"/>
              <a:t>How are values encoded?  Strings? Codes? Binary?</a:t>
            </a:r>
          </a:p>
          <a:p>
            <a:pPr lvl="1"/>
            <a:r>
              <a:rPr lang="en-US" sz="2300" dirty="0"/>
              <a:t>How complex are the individual values?</a:t>
            </a:r>
          </a:p>
          <a:p>
            <a:pPr lvl="2"/>
            <a:r>
              <a:rPr lang="en-US" dirty="0"/>
              <a:t>Primitive: numbers and short strings? </a:t>
            </a:r>
          </a:p>
          <a:p>
            <a:pPr lvl="2"/>
            <a:r>
              <a:rPr lang="en-US" dirty="0"/>
              <a:t>Unstructured data: natural language text, audio, video</a:t>
            </a:r>
          </a:p>
          <a:p>
            <a:pPr lvl="1"/>
            <a:r>
              <a:rPr lang="en-US" sz="2300" dirty="0"/>
              <a:t>Can you decode?</a:t>
            </a:r>
          </a:p>
        </p:txBody>
      </p:sp>
      <p:graphicFrame>
        <p:nvGraphicFramePr>
          <p:cNvPr id="11" name="Table 10"/>
          <p:cNvGraphicFramePr>
            <a:graphicFrameLocks noGrp="1"/>
          </p:cNvGraphicFramePr>
          <p:nvPr>
            <p:extLst>
              <p:ext uri="{D42A27DB-BD31-4B8C-83A1-F6EECF244321}">
                <p14:modId xmlns:p14="http://schemas.microsoft.com/office/powerpoint/2010/main" val="3266809823"/>
              </p:ext>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475" y="2647341"/>
            <a:ext cx="6526525" cy="3374395"/>
          </a:xfrm>
          <a:prstGeom prst="rect">
            <a:avLst/>
          </a:prstGeom>
        </p:spPr>
      </p:pic>
      <p:pic>
        <p:nvPicPr>
          <p:cNvPr id="7" name="Picture 6"/>
          <p:cNvPicPr>
            <a:picLocks noChangeAspect="1"/>
          </p:cNvPicPr>
          <p:nvPr/>
        </p:nvPicPr>
        <p:blipFill>
          <a:blip r:embed="rId4"/>
          <a:stretch>
            <a:fillRect/>
          </a:stretch>
        </p:blipFill>
        <p:spPr>
          <a:xfrm>
            <a:off x="5886450" y="2291741"/>
            <a:ext cx="5130800" cy="355600"/>
          </a:xfrm>
          <a:prstGeom prst="rect">
            <a:avLst/>
          </a:prstGeom>
        </p:spPr>
      </p:pic>
    </p:spTree>
    <p:extLst>
      <p:ext uri="{BB962C8B-B14F-4D97-AF65-F5344CB8AC3E}">
        <p14:creationId xmlns:p14="http://schemas.microsoft.com/office/powerpoint/2010/main" val="5019729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Text Editor: </a:t>
            </a:r>
            <a:r>
              <a:rPr lang="en-US" dirty="0" err="1"/>
              <a:t>SublimeText</a:t>
            </a:r>
            <a:endParaRPr lang="en-US" dirty="0"/>
          </a:p>
        </p:txBody>
      </p:sp>
      <p:sp>
        <p:nvSpPr>
          <p:cNvPr id="3" name="Content Placeholder 2"/>
          <p:cNvSpPr>
            <a:spLocks noGrp="1"/>
          </p:cNvSpPr>
          <p:nvPr>
            <p:ph idx="1"/>
          </p:nvPr>
        </p:nvSpPr>
        <p:spPr>
          <a:xfrm>
            <a:off x="838200" y="1825625"/>
            <a:ext cx="5490681" cy="4351338"/>
          </a:xfrm>
        </p:spPr>
        <p:txBody>
          <a:bodyPr/>
          <a:lstStyle/>
          <a:p>
            <a:r>
              <a:rPr lang="en-US" dirty="0"/>
              <a:t>Assessing</a:t>
            </a:r>
          </a:p>
          <a:p>
            <a:pPr lvl="1"/>
            <a:r>
              <a:rPr lang="en-US" dirty="0"/>
              <a:t>Coloring</a:t>
            </a:r>
          </a:p>
          <a:p>
            <a:pPr lvl="1"/>
            <a:r>
              <a:rPr lang="en-US" dirty="0" err="1" smtClean="0"/>
              <a:t>Minimap</a:t>
            </a:r>
            <a:endParaRPr lang="en-US" dirty="0"/>
          </a:p>
          <a:p>
            <a:r>
              <a:rPr lang="en-US" dirty="0" smtClean="0"/>
              <a:t>Transformation</a:t>
            </a:r>
            <a:endParaRPr lang="en-US" dirty="0"/>
          </a:p>
          <a:p>
            <a:pPr lvl="1"/>
            <a:r>
              <a:rPr lang="en-US" dirty="0"/>
              <a:t>Do not destroy</a:t>
            </a:r>
            <a:r>
              <a:rPr lang="en-US" dirty="0" smtClean="0"/>
              <a:t>!</a:t>
            </a:r>
          </a:p>
          <a:p>
            <a:pPr lvl="1"/>
            <a:r>
              <a:rPr lang="en-US" dirty="0" smtClean="0"/>
              <a:t>Names/Versions?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444" y="1328918"/>
            <a:ext cx="5274211" cy="5344751"/>
          </a:xfrm>
          <a:prstGeom prst="rect">
            <a:avLst/>
          </a:prstGeom>
        </p:spPr>
      </p:pic>
      <p:sp>
        <p:nvSpPr>
          <p:cNvPr id="6" name="Pentagon 8"/>
          <p:cNvSpPr/>
          <p:nvPr/>
        </p:nvSpPr>
        <p:spPr>
          <a:xfrm flipH="1">
            <a:off x="4264991" y="3922602"/>
            <a:ext cx="2235172" cy="429163"/>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a:t>
            </a:r>
            <a:r>
              <a:rPr lang="en-US" dirty="0" smtClean="0">
                <a:latin typeface="Helvetica Neue Regular" charset="0"/>
              </a:rPr>
              <a:t>soon!</a:t>
            </a:r>
            <a:endParaRPr lang="en-US" dirty="0">
              <a:latin typeface="Helvetica Neue Regular" charset="0"/>
            </a:endParaRPr>
          </a:p>
        </p:txBody>
      </p:sp>
    </p:spTree>
    <p:extLst>
      <p:ext uri="{BB962C8B-B14F-4D97-AF65-F5344CB8AC3E}">
        <p14:creationId xmlns:p14="http://schemas.microsoft.com/office/powerpoint/2010/main" val="1526564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Questions: A Checklist</a:t>
            </a:r>
          </a:p>
        </p:txBody>
      </p:sp>
      <p:sp>
        <p:nvSpPr>
          <p:cNvPr id="3" name="Content Placeholder 2"/>
          <p:cNvSpPr>
            <a:spLocks noGrp="1"/>
          </p:cNvSpPr>
          <p:nvPr>
            <p:ph idx="1"/>
          </p:nvPr>
        </p:nvSpPr>
        <p:spPr>
          <a:xfrm>
            <a:off x="385763" y="1825625"/>
            <a:ext cx="5500687" cy="4351338"/>
          </a:xfrm>
        </p:spPr>
        <p:txBody>
          <a:bodyPr>
            <a:normAutofit fontScale="62500" lnSpcReduction="20000"/>
          </a:bodyPr>
          <a:lstStyle/>
          <a:p>
            <a:pPr lvl="0"/>
            <a:r>
              <a:rPr lang="en-US" dirty="0"/>
              <a:t>Coarse structure</a:t>
            </a:r>
          </a:p>
          <a:p>
            <a:pPr lvl="1"/>
            <a:r>
              <a:rPr lang="en-US" sz="2300" dirty="0"/>
              <a:t>Is the data structured as a collection of records?</a:t>
            </a:r>
          </a:p>
          <a:p>
            <a:pPr lvl="1"/>
            <a:r>
              <a:rPr lang="en-US" sz="2300" dirty="0"/>
              <a:t>How are the individual records delimited in the dataset?</a:t>
            </a:r>
          </a:p>
          <a:p>
            <a:pPr lvl="1"/>
            <a:r>
              <a:rPr lang="en-US" sz="2300" dirty="0"/>
              <a:t>How are the record </a:t>
            </a:r>
            <a:r>
              <a:rPr lang="en-US" sz="2300" i="1" dirty="0"/>
              <a:t>fields</a:t>
            </a:r>
            <a:r>
              <a:rPr lang="en-US" sz="2300" dirty="0"/>
              <a:t> delimited from one another?</a:t>
            </a:r>
          </a:p>
          <a:p>
            <a:pPr lvl="1"/>
            <a:r>
              <a:rPr lang="en-US" sz="2300" dirty="0">
                <a:solidFill>
                  <a:schemeClr val="accent2"/>
                </a:solidFill>
              </a:rPr>
              <a:t>Do all records in the dataset contain the same fields?</a:t>
            </a:r>
          </a:p>
          <a:p>
            <a:pPr lvl="1"/>
            <a:r>
              <a:rPr lang="en-US" sz="2300" dirty="0"/>
              <a:t>How to access the same fields across records? </a:t>
            </a:r>
            <a:br>
              <a:rPr lang="en-US" sz="2300" dirty="0"/>
            </a:br>
            <a:r>
              <a:rPr lang="en-US" sz="2300" dirty="0"/>
              <a:t>By position? Name?</a:t>
            </a:r>
          </a:p>
          <a:p>
            <a:pPr lvl="0"/>
            <a:r>
              <a:rPr lang="en-US" dirty="0"/>
              <a:t>Is the data nested?</a:t>
            </a:r>
          </a:p>
          <a:p>
            <a:pPr lvl="1"/>
            <a:r>
              <a:rPr lang="en-US" sz="2300" dirty="0"/>
              <a:t>No: one atomic (singular) value per field</a:t>
            </a:r>
          </a:p>
          <a:p>
            <a:pPr lvl="1"/>
            <a:r>
              <a:rPr lang="en-US" sz="2300" dirty="0"/>
              <a:t>Yes: collection of 0-to-many values in a field</a:t>
            </a:r>
          </a:p>
          <a:p>
            <a:pPr lvl="0"/>
            <a:r>
              <a:rPr lang="en-US" dirty="0"/>
              <a:t>Encoding</a:t>
            </a:r>
          </a:p>
          <a:p>
            <a:pPr lvl="1"/>
            <a:r>
              <a:rPr lang="en-US" sz="2300" dirty="0"/>
              <a:t>How are values encoded?  Strings? Codes? Binary?</a:t>
            </a:r>
          </a:p>
          <a:p>
            <a:pPr lvl="1"/>
            <a:r>
              <a:rPr lang="en-US" sz="2300" dirty="0"/>
              <a:t>How complex are the individual values?</a:t>
            </a:r>
          </a:p>
          <a:p>
            <a:pPr lvl="2"/>
            <a:r>
              <a:rPr lang="en-US" dirty="0"/>
              <a:t>Primitive: numbers and short strings? </a:t>
            </a:r>
          </a:p>
          <a:p>
            <a:pPr lvl="2"/>
            <a:r>
              <a:rPr lang="en-US" dirty="0"/>
              <a:t>Unstructured data: natural language text, audio, video</a:t>
            </a:r>
          </a:p>
          <a:p>
            <a:pPr lvl="1"/>
            <a:r>
              <a:rPr lang="en-US" sz="2300" dirty="0"/>
              <a:t>Can you decode?</a:t>
            </a:r>
          </a:p>
        </p:txBody>
      </p:sp>
      <p:graphicFrame>
        <p:nvGraphicFramePr>
          <p:cNvPr id="12" name="Table 11"/>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444" y="1328918"/>
            <a:ext cx="5274211" cy="5344751"/>
          </a:xfrm>
          <a:prstGeom prst="rect">
            <a:avLst/>
          </a:prstGeom>
        </p:spPr>
      </p:pic>
    </p:spTree>
    <p:extLst>
      <p:ext uri="{BB962C8B-B14F-4D97-AF65-F5344CB8AC3E}">
        <p14:creationId xmlns:p14="http://schemas.microsoft.com/office/powerpoint/2010/main" val="45554887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Unboxing with Trifacta</a:t>
            </a:r>
          </a:p>
        </p:txBody>
      </p:sp>
      <p:sp>
        <p:nvSpPr>
          <p:cNvPr id="3" name="Content Placeholder 2"/>
          <p:cNvSpPr>
            <a:spLocks noGrp="1"/>
          </p:cNvSpPr>
          <p:nvPr>
            <p:ph idx="1"/>
          </p:nvPr>
        </p:nvSpPr>
        <p:spPr>
          <a:xfrm>
            <a:off x="727364" y="1690688"/>
            <a:ext cx="5910503" cy="4351338"/>
          </a:xfrm>
        </p:spPr>
        <p:txBody>
          <a:bodyPr>
            <a:normAutofit/>
          </a:bodyPr>
          <a:lstStyle/>
          <a:p>
            <a:r>
              <a:rPr lang="en-US" sz="2400" dirty="0"/>
              <a:t>Visual Profiling + Transformation</a:t>
            </a:r>
          </a:p>
          <a:p>
            <a:pPr lvl="1"/>
            <a:r>
              <a:rPr lang="en-US" sz="2000" dirty="0"/>
              <a:t>Iterative and ongoing</a:t>
            </a:r>
          </a:p>
          <a:p>
            <a:r>
              <a:rPr lang="en-US" sz="2400" dirty="0"/>
              <a:t>Predictive Interaction</a:t>
            </a:r>
          </a:p>
          <a:p>
            <a:r>
              <a:rPr lang="en-US" sz="2400" dirty="0"/>
              <a:t>Transformation </a:t>
            </a:r>
            <a:r>
              <a:rPr lang="en-US" sz="2400" dirty="0" smtClean="0"/>
              <a:t>language: Wrangle</a:t>
            </a:r>
            <a:endParaRPr lang="en-US" sz="2400" dirty="0"/>
          </a:p>
          <a:p>
            <a:pPr lvl="1"/>
            <a:r>
              <a:rPr lang="en-US" sz="2000" dirty="0"/>
              <a:t>Superset of relational </a:t>
            </a:r>
            <a:r>
              <a:rPr lang="en-US" sz="2000" dirty="0" smtClean="0"/>
              <a:t>algebra</a:t>
            </a:r>
            <a:endParaRPr lang="en-US" sz="2000" dirty="0"/>
          </a:p>
          <a:p>
            <a:pPr lvl="1"/>
            <a:r>
              <a:rPr lang="en-US" sz="2000" dirty="0" smtClean="0"/>
              <a:t>Wrangle (and Pandas) both related to SQL</a:t>
            </a:r>
          </a:p>
          <a:p>
            <a:pPr lvl="1"/>
            <a:r>
              <a:rPr lang="en-US" sz="2000" dirty="0" smtClean="0"/>
              <a:t>Generates a “recipe” (script)</a:t>
            </a:r>
          </a:p>
          <a:p>
            <a:pPr lvl="2"/>
            <a:r>
              <a:rPr lang="en-US" sz="1600" dirty="0" smtClean="0"/>
              <a:t>You can run it on data to generate new data</a:t>
            </a:r>
          </a:p>
          <a:p>
            <a:r>
              <a:rPr lang="en-US" sz="2400" dirty="0" smtClean="0"/>
              <a:t>Scale &amp; Interoperability</a:t>
            </a:r>
          </a:p>
          <a:p>
            <a:pPr lvl="1"/>
            <a:r>
              <a:rPr lang="en-US" sz="2000" dirty="0" smtClean="0"/>
              <a:t>Paid version works with “big data”</a:t>
            </a:r>
          </a:p>
          <a:p>
            <a:pPr lvl="2"/>
            <a:r>
              <a:rPr lang="en-US" sz="1600" dirty="0" smtClean="0"/>
              <a:t>Spark/Hadoop</a:t>
            </a:r>
            <a:endParaRPr lang="en-US" sz="1600" dirty="0"/>
          </a:p>
        </p:txBody>
      </p:sp>
      <p:pic>
        <p:nvPicPr>
          <p:cNvPr id="9" name="Shape 506"/>
          <p:cNvPicPr preferRelativeResize="0"/>
          <p:nvPr/>
        </p:nvPicPr>
        <p:blipFill rotWithShape="1">
          <a:blip r:embed="rId3">
            <a:alphaModFix/>
          </a:blip>
          <a:srcRect t="8842"/>
          <a:stretch/>
        </p:blipFill>
        <p:spPr>
          <a:xfrm>
            <a:off x="7757942" y="3796799"/>
            <a:ext cx="4348331" cy="3046918"/>
          </a:xfrm>
          <a:prstGeom prst="rect">
            <a:avLst/>
          </a:prstGeom>
          <a:noFill/>
          <a:ln>
            <a:noFill/>
          </a:ln>
        </p:spPr>
      </p:pic>
      <p:grpSp>
        <p:nvGrpSpPr>
          <p:cNvPr id="14" name="Group 13"/>
          <p:cNvGrpSpPr/>
          <p:nvPr/>
        </p:nvGrpSpPr>
        <p:grpSpPr>
          <a:xfrm>
            <a:off x="9340135" y="3796799"/>
            <a:ext cx="2766138" cy="2451317"/>
            <a:chOff x="3581400" y="1101344"/>
            <a:chExt cx="5562600" cy="4711078"/>
          </a:xfrm>
        </p:grpSpPr>
        <p:sp>
          <p:nvSpPr>
            <p:cNvPr id="15" name="Shape 484"/>
            <p:cNvSpPr/>
            <p:nvPr/>
          </p:nvSpPr>
          <p:spPr>
            <a:xfrm>
              <a:off x="3581400" y="1101344"/>
              <a:ext cx="5562600" cy="4711078"/>
            </a:xfrm>
            <a:prstGeom prst="rect">
              <a:avLst/>
            </a:prstGeom>
            <a:solidFill>
              <a:srgbClr val="323232">
                <a:alpha val="84313"/>
              </a:srgbClr>
            </a:solidFill>
            <a:ln>
              <a:noFill/>
            </a:ln>
          </p:spPr>
          <p:txBody>
            <a:bodyPr lIns="0" tIns="0" rIns="0" bIns="0" anchor="ctr" anchorCtr="0">
              <a:noAutofit/>
            </a:bodyPr>
            <a:lstStyle/>
            <a:p>
              <a:endParaRPr sz="1100">
                <a:solidFill>
                  <a:schemeClr val="dk1"/>
                </a:solidFill>
                <a:latin typeface="Cabin"/>
                <a:ea typeface="Cabin"/>
                <a:cs typeface="Cabin"/>
                <a:sym typeface="Cabin"/>
              </a:endParaRPr>
            </a:p>
          </p:txBody>
        </p:sp>
        <p:sp>
          <p:nvSpPr>
            <p:cNvPr id="16" name="Shape 485"/>
            <p:cNvSpPr txBox="1"/>
            <p:nvPr/>
          </p:nvSpPr>
          <p:spPr>
            <a:xfrm>
              <a:off x="3581400" y="1267039"/>
              <a:ext cx="5562600" cy="4213429"/>
            </a:xfrm>
            <a:prstGeom prst="rect">
              <a:avLst/>
            </a:prstGeom>
            <a:noFill/>
            <a:ln>
              <a:noFill/>
            </a:ln>
          </p:spPr>
          <p:txBody>
            <a:bodyPr lIns="177800" tIns="177800" rIns="182875" bIns="177800" anchor="ctr" anchorCtr="0">
              <a:noAutofit/>
            </a:bodyPr>
            <a:lstStyle/>
            <a:p>
              <a:pPr lvl="0">
                <a:lnSpc>
                  <a:spcPct val="120000"/>
                </a:lnSpc>
                <a:buClr>
                  <a:schemeClr val="dk1"/>
                </a:buClr>
                <a:buSzPct val="25000"/>
              </a:pPr>
              <a:r>
                <a:rPr lang="en-US" sz="1050" dirty="0">
                  <a:solidFill>
                    <a:srgbClr val="FFFFFF"/>
                  </a:solidFill>
                  <a:latin typeface="Gotham Light"/>
                  <a:ea typeface="Helvetica Neue Regular" charset="0"/>
                  <a:cs typeface="Gotham Light"/>
                  <a:sym typeface="Arial"/>
                </a:rPr>
                <a:t>Some implications for effective data analysis are: </a:t>
              </a:r>
              <a:br>
                <a:rPr lang="en-US" sz="1050" dirty="0">
                  <a:solidFill>
                    <a:srgbClr val="FFFFFF"/>
                  </a:solidFill>
                  <a:latin typeface="Gotham Light"/>
                  <a:ea typeface="Helvetica Neue Regular" charset="0"/>
                  <a:cs typeface="Gotham Light"/>
                  <a:sym typeface="Arial"/>
                </a:rPr>
              </a:br>
              <a:r>
                <a:rPr lang="en-US" sz="1050" dirty="0">
                  <a:solidFill>
                    <a:srgbClr val="FFFFFF"/>
                  </a:solidFill>
                  <a:latin typeface="Gotham Light"/>
                  <a:ea typeface="Helvetica Neue Regular" charset="0"/>
                  <a:cs typeface="Gotham Light"/>
                  <a:sym typeface="Arial"/>
                </a:rPr>
                <a:t>(1) that it is essential to have </a:t>
              </a:r>
              <a:r>
                <a:rPr lang="en-US" sz="1050" dirty="0">
                  <a:solidFill>
                    <a:srgbClr val="FFFF00"/>
                  </a:solidFill>
                  <a:latin typeface="Gotham Light"/>
                  <a:ea typeface="Helvetica Neue Regular" charset="0"/>
                  <a:cs typeface="Gotham Light"/>
                  <a:sym typeface="Arial"/>
                </a:rPr>
                <a:t>convenience of interaction of people and intermediate results </a:t>
              </a:r>
              <a:r>
                <a:rPr lang="en-US" sz="1050" dirty="0">
                  <a:solidFill>
                    <a:srgbClr val="FFFFFF"/>
                  </a:solidFill>
                  <a:latin typeface="Gotham Light"/>
                  <a:ea typeface="Helvetica Neue Regular" charset="0"/>
                  <a:cs typeface="Gotham Light"/>
                  <a:sym typeface="Arial"/>
                </a:rPr>
                <a:t>and </a:t>
              </a:r>
              <a:br>
                <a:rPr lang="en-US" sz="1050" dirty="0">
                  <a:solidFill>
                    <a:srgbClr val="FFFFFF"/>
                  </a:solidFill>
                  <a:latin typeface="Gotham Light"/>
                  <a:ea typeface="Helvetica Neue Regular" charset="0"/>
                  <a:cs typeface="Gotham Light"/>
                  <a:sym typeface="Arial"/>
                </a:rPr>
              </a:br>
              <a:r>
                <a:rPr lang="en-US" sz="1050" dirty="0">
                  <a:solidFill>
                    <a:srgbClr val="FFFFFF"/>
                  </a:solidFill>
                  <a:latin typeface="Gotham Light"/>
                  <a:ea typeface="Helvetica Neue Regular" charset="0"/>
                  <a:cs typeface="Gotham Light"/>
                  <a:sym typeface="Arial"/>
                </a:rPr>
                <a:t>(2) that at all stages of data analysis, the nature and detail of output, both actual and potential, need to be matched to the capabilities of the people who use it and want it.</a:t>
              </a:r>
            </a:p>
          </p:txBody>
        </p:sp>
      </p:grpSp>
      <p:graphicFrame>
        <p:nvGraphicFramePr>
          <p:cNvPr id="17" name="Table 16"/>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0135" y="313137"/>
            <a:ext cx="2384666" cy="2074333"/>
          </a:xfrm>
          <a:prstGeom prst="rect">
            <a:avLst/>
          </a:prstGeom>
        </p:spPr>
      </p:pic>
    </p:spTree>
    <p:extLst>
      <p:ext uri="{BB962C8B-B14F-4D97-AF65-F5344CB8AC3E}">
        <p14:creationId xmlns:p14="http://schemas.microsoft.com/office/powerpoint/2010/main" val="1543412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Questions: A Checklist</a:t>
            </a:r>
          </a:p>
        </p:txBody>
      </p:sp>
      <p:sp>
        <p:nvSpPr>
          <p:cNvPr id="3" name="Content Placeholder 2"/>
          <p:cNvSpPr>
            <a:spLocks noGrp="1"/>
          </p:cNvSpPr>
          <p:nvPr>
            <p:ph idx="1"/>
          </p:nvPr>
        </p:nvSpPr>
        <p:spPr>
          <a:xfrm>
            <a:off x="385763" y="1825625"/>
            <a:ext cx="5500687" cy="4351338"/>
          </a:xfrm>
        </p:spPr>
        <p:txBody>
          <a:bodyPr>
            <a:normAutofit fontScale="62500" lnSpcReduction="20000"/>
          </a:bodyPr>
          <a:lstStyle/>
          <a:p>
            <a:pPr lvl="0"/>
            <a:r>
              <a:rPr lang="en-US" dirty="0"/>
              <a:t>Coarse structure</a:t>
            </a:r>
          </a:p>
          <a:p>
            <a:pPr lvl="1"/>
            <a:r>
              <a:rPr lang="en-US" sz="2300" dirty="0"/>
              <a:t>Is the data structured as a collection of records?</a:t>
            </a:r>
          </a:p>
          <a:p>
            <a:pPr lvl="1"/>
            <a:r>
              <a:rPr lang="en-US" sz="2300" dirty="0"/>
              <a:t>How are the individual records delimited in the dataset?</a:t>
            </a:r>
          </a:p>
          <a:p>
            <a:pPr lvl="1"/>
            <a:r>
              <a:rPr lang="en-US" sz="2300" dirty="0"/>
              <a:t>How are the record </a:t>
            </a:r>
            <a:r>
              <a:rPr lang="en-US" sz="2300" i="1" dirty="0"/>
              <a:t>fields</a:t>
            </a:r>
            <a:r>
              <a:rPr lang="en-US" sz="2300" dirty="0"/>
              <a:t> delimited from one another?</a:t>
            </a:r>
          </a:p>
          <a:p>
            <a:pPr lvl="1"/>
            <a:r>
              <a:rPr lang="en-US" sz="2300" dirty="0">
                <a:solidFill>
                  <a:schemeClr val="accent2"/>
                </a:solidFill>
              </a:rPr>
              <a:t>Do all records in the dataset contain the same fields?</a:t>
            </a:r>
          </a:p>
          <a:p>
            <a:pPr lvl="1"/>
            <a:r>
              <a:rPr lang="en-US" sz="2300" dirty="0"/>
              <a:t>How to access the same fields across records? </a:t>
            </a:r>
            <a:br>
              <a:rPr lang="en-US" sz="2300" dirty="0"/>
            </a:br>
            <a:r>
              <a:rPr lang="en-US" sz="2300" dirty="0"/>
              <a:t>By position? Name?</a:t>
            </a:r>
          </a:p>
          <a:p>
            <a:pPr lvl="0"/>
            <a:r>
              <a:rPr lang="en-US" dirty="0"/>
              <a:t>Is the data nested?</a:t>
            </a:r>
          </a:p>
          <a:p>
            <a:pPr lvl="1"/>
            <a:r>
              <a:rPr lang="en-US" sz="2300" dirty="0"/>
              <a:t>No: one atomic (singular) value per field</a:t>
            </a:r>
          </a:p>
          <a:p>
            <a:pPr lvl="1"/>
            <a:r>
              <a:rPr lang="en-US" sz="2300" dirty="0"/>
              <a:t>Yes: collection of 0-to-many values in a field</a:t>
            </a:r>
          </a:p>
          <a:p>
            <a:pPr lvl="0"/>
            <a:r>
              <a:rPr lang="en-US" dirty="0"/>
              <a:t>Encoding</a:t>
            </a:r>
          </a:p>
          <a:p>
            <a:pPr lvl="1"/>
            <a:r>
              <a:rPr lang="en-US" sz="2300" dirty="0"/>
              <a:t>How are values encoded?  Strings? Codes? Binary?</a:t>
            </a:r>
          </a:p>
          <a:p>
            <a:pPr lvl="1"/>
            <a:r>
              <a:rPr lang="en-US" sz="2300" dirty="0"/>
              <a:t>How complex are the individual values?</a:t>
            </a:r>
          </a:p>
          <a:p>
            <a:pPr lvl="2"/>
            <a:r>
              <a:rPr lang="en-US" dirty="0"/>
              <a:t>Primitive: numbers and short strings? </a:t>
            </a:r>
          </a:p>
          <a:p>
            <a:pPr lvl="2"/>
            <a:r>
              <a:rPr lang="en-US" dirty="0"/>
              <a:t>Unstructured data: natural language text, audio, video</a:t>
            </a:r>
          </a:p>
          <a:p>
            <a:pPr lvl="1"/>
            <a:r>
              <a:rPr lang="en-US" sz="2300" dirty="0"/>
              <a:t>Can you decode?</a:t>
            </a:r>
          </a:p>
        </p:txBody>
      </p:sp>
      <p:graphicFrame>
        <p:nvGraphicFramePr>
          <p:cNvPr id="12" name="Table 11"/>
          <p:cNvGraphicFramePr>
            <a:graphicFrameLocks noGrp="1"/>
          </p:cNvGraphicFramePr>
          <p:nvPr>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502" y="1690688"/>
            <a:ext cx="6188498" cy="4223472"/>
          </a:xfrm>
          <a:prstGeom prst="rect">
            <a:avLst/>
          </a:prstGeom>
        </p:spPr>
      </p:pic>
    </p:spTree>
    <p:extLst>
      <p:ext uri="{BB962C8B-B14F-4D97-AF65-F5344CB8AC3E}">
        <p14:creationId xmlns:p14="http://schemas.microsoft.com/office/powerpoint/2010/main" val="95491312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 Assessing Structure</a:t>
            </a:r>
          </a:p>
        </p:txBody>
      </p:sp>
      <p:sp>
        <p:nvSpPr>
          <p:cNvPr id="3" name="Content Placeholder 2"/>
          <p:cNvSpPr>
            <a:spLocks noGrp="1"/>
          </p:cNvSpPr>
          <p:nvPr>
            <p:ph idx="1"/>
          </p:nvPr>
        </p:nvSpPr>
        <p:spPr/>
        <p:txBody>
          <a:bodyPr>
            <a:normAutofit/>
          </a:bodyPr>
          <a:lstStyle/>
          <a:p>
            <a:r>
              <a:rPr lang="en-US" dirty="0" smtClean="0"/>
              <a:t>Basic </a:t>
            </a:r>
            <a:r>
              <a:rPr lang="en-US" dirty="0"/>
              <a:t>tools</a:t>
            </a:r>
          </a:p>
          <a:p>
            <a:pPr lvl="1"/>
            <a:r>
              <a:rPr lang="en-US" dirty="0"/>
              <a:t>UNIX commands</a:t>
            </a:r>
          </a:p>
          <a:p>
            <a:pPr lvl="1"/>
            <a:r>
              <a:rPr lang="en-US" dirty="0"/>
              <a:t>Text editors</a:t>
            </a:r>
          </a:p>
          <a:p>
            <a:r>
              <a:rPr lang="en-US" dirty="0"/>
              <a:t>Simple data transformation</a:t>
            </a:r>
          </a:p>
          <a:p>
            <a:pPr lvl="1"/>
            <a:r>
              <a:rPr lang="en-US" dirty="0"/>
              <a:t>Edit-in-place, character-by-character or </a:t>
            </a:r>
            <a:r>
              <a:rPr lang="en-US" dirty="0" smtClean="0"/>
              <a:t>Find/Replace</a:t>
            </a:r>
          </a:p>
          <a:p>
            <a:pPr lvl="2"/>
            <a:r>
              <a:rPr lang="en-US" dirty="0" smtClean="0"/>
              <a:t>Save versions of files</a:t>
            </a:r>
            <a:endParaRPr lang="en-US" dirty="0"/>
          </a:p>
          <a:p>
            <a:pPr lvl="1"/>
            <a:r>
              <a:rPr lang="en-US" dirty="0"/>
              <a:t>Scripted </a:t>
            </a:r>
            <a:r>
              <a:rPr lang="en-US" dirty="0" smtClean="0"/>
              <a:t>transformations</a:t>
            </a:r>
          </a:p>
          <a:p>
            <a:pPr lvl="2"/>
            <a:r>
              <a:rPr lang="en-US" dirty="0" smtClean="0"/>
              <a:t>Save scripts, inputs, outputs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20832884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Encodings: Primitive Types</a:t>
            </a:r>
          </a:p>
        </p:txBody>
      </p:sp>
      <p:sp>
        <p:nvSpPr>
          <p:cNvPr id="3" name="Content Placeholder 2"/>
          <p:cNvSpPr>
            <a:spLocks noGrp="1"/>
          </p:cNvSpPr>
          <p:nvPr>
            <p:ph idx="1"/>
          </p:nvPr>
        </p:nvSpPr>
        <p:spPr/>
        <p:txBody>
          <a:bodyPr>
            <a:normAutofit/>
          </a:bodyPr>
          <a:lstStyle/>
          <a:p>
            <a:pPr marL="0" indent="0">
              <a:buNone/>
            </a:pPr>
            <a:r>
              <a:rPr lang="en-US" dirty="0"/>
              <a:t>Numbers and Strings</a:t>
            </a:r>
          </a:p>
          <a:p>
            <a:pPr marL="457200" lvl="1" indent="0">
              <a:buNone/>
            </a:pPr>
            <a:r>
              <a:rPr lang="en-US" i="1" dirty="0"/>
              <a:t>We’ll spend time here today</a:t>
            </a:r>
          </a:p>
          <a:p>
            <a:endParaRPr lang="en-US" dirty="0"/>
          </a:p>
          <a:p>
            <a:pPr marL="0" indent="0">
              <a:buNone/>
            </a:pPr>
            <a:r>
              <a:rPr lang="en-US" dirty="0"/>
              <a:t>Common special-case “primitives”</a:t>
            </a:r>
          </a:p>
          <a:p>
            <a:pPr lvl="1"/>
            <a:r>
              <a:rPr lang="en-US" dirty="0"/>
              <a:t>Date/Time</a:t>
            </a:r>
          </a:p>
          <a:p>
            <a:pPr lvl="1"/>
            <a:r>
              <a:rPr lang="en-US" dirty="0"/>
              <a:t>Geolocations</a:t>
            </a:r>
          </a:p>
          <a:p>
            <a:pPr marL="457200" lvl="1" indent="0">
              <a:buNone/>
            </a:pPr>
            <a:r>
              <a:rPr lang="en-US" i="1" dirty="0"/>
              <a:t>Space and time can be </a:t>
            </a:r>
            <a:r>
              <a:rPr lang="en-US" i="1" dirty="0" smtClean="0"/>
              <a:t/>
            </a:r>
            <a:br>
              <a:rPr lang="en-US" i="1" dirty="0" smtClean="0"/>
            </a:br>
            <a:r>
              <a:rPr lang="en-US" i="1" dirty="0" smtClean="0"/>
              <a:t>surprisingly </a:t>
            </a:r>
            <a:r>
              <a:rPr lang="en-US" i="1" dirty="0"/>
              <a:t>subtle/messy!</a:t>
            </a:r>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145" y="1960562"/>
            <a:ext cx="6375855" cy="4351338"/>
          </a:xfrm>
          <a:prstGeom prst="rect">
            <a:avLst/>
          </a:prstGeom>
        </p:spPr>
      </p:pic>
    </p:spTree>
    <p:extLst>
      <p:ext uri="{BB962C8B-B14F-4D97-AF65-F5344CB8AC3E}">
        <p14:creationId xmlns:p14="http://schemas.microsoft.com/office/powerpoint/2010/main" val="33409947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a:t>
            </a:r>
            <a:r>
              <a:rPr lang="en-US" dirty="0"/>
              <a:t>Type Semantics</a:t>
            </a:r>
          </a:p>
        </p:txBody>
      </p:sp>
      <p:sp>
        <p:nvSpPr>
          <p:cNvPr id="3" name="Content Placeholder 2"/>
          <p:cNvSpPr>
            <a:spLocks noGrp="1"/>
          </p:cNvSpPr>
          <p:nvPr>
            <p:ph idx="1"/>
          </p:nvPr>
        </p:nvSpPr>
        <p:spPr/>
        <p:txBody>
          <a:bodyPr>
            <a:noAutofit/>
          </a:bodyPr>
          <a:lstStyle/>
          <a:p>
            <a:r>
              <a:rPr lang="en-US" sz="2000" dirty="0" smtClean="0"/>
              <a:t>Categorical #1: Nominal</a:t>
            </a:r>
          </a:p>
          <a:p>
            <a:pPr lvl="1"/>
            <a:r>
              <a:rPr lang="en-US" sz="1800" dirty="0" smtClean="0"/>
              <a:t>E.g. political party affiliation</a:t>
            </a:r>
            <a:endParaRPr lang="en-US" sz="1800" dirty="0"/>
          </a:p>
          <a:p>
            <a:pPr lvl="1"/>
            <a:r>
              <a:rPr lang="en-US" sz="1800" dirty="0" smtClean="0"/>
              <a:t>Note: Sometimes </a:t>
            </a:r>
            <a:r>
              <a:rPr lang="en-US" sz="1800" dirty="0"/>
              <a:t>even numeric data is </a:t>
            </a:r>
            <a:r>
              <a:rPr lang="en-US" sz="1800" dirty="0" smtClean="0"/>
              <a:t>nominal</a:t>
            </a:r>
            <a:endParaRPr lang="en-US" sz="1800" dirty="0"/>
          </a:p>
          <a:p>
            <a:r>
              <a:rPr lang="en-US" sz="2000" dirty="0" smtClean="0"/>
              <a:t>Categorical #2: Ordinal</a:t>
            </a:r>
          </a:p>
          <a:p>
            <a:pPr lvl="1"/>
            <a:r>
              <a:rPr lang="en-US" sz="1800" dirty="0" smtClean="0"/>
              <a:t>E.g. education level (none, HS, College, Post-College)</a:t>
            </a:r>
            <a:endParaRPr lang="is-IS" sz="1800" dirty="0" smtClean="0"/>
          </a:p>
          <a:p>
            <a:pPr lvl="1"/>
            <a:r>
              <a:rPr lang="is-IS" sz="1800" dirty="0" smtClean="0"/>
              <a:t>Ordered</a:t>
            </a:r>
            <a:r>
              <a:rPr lang="is-IS" sz="1800" dirty="0"/>
              <a:t>, but not </a:t>
            </a:r>
            <a:r>
              <a:rPr lang="is-IS" sz="1800" dirty="0" smtClean="0"/>
              <a:t>particularly </a:t>
            </a:r>
            <a:r>
              <a:rPr lang="is-IS" sz="1800" i="1" dirty="0" smtClean="0"/>
              <a:t>quantitative</a:t>
            </a:r>
            <a:endParaRPr lang="is-IS" sz="1800" i="1" dirty="0"/>
          </a:p>
          <a:p>
            <a:r>
              <a:rPr lang="is-IS" sz="2000" dirty="0" smtClean="0"/>
              <a:t>Quantitative</a:t>
            </a:r>
            <a:r>
              <a:rPr lang="is-IS" sz="2000" dirty="0"/>
              <a:t>: amounts, measures</a:t>
            </a:r>
          </a:p>
          <a:p>
            <a:pPr lvl="1"/>
            <a:r>
              <a:rPr lang="en-US" sz="1800" dirty="0"/>
              <a:t>N</a:t>
            </a:r>
            <a:r>
              <a:rPr lang="is-IS" sz="1800" dirty="0"/>
              <a:t>egative or positive</a:t>
            </a:r>
          </a:p>
          <a:p>
            <a:pPr lvl="1"/>
            <a:r>
              <a:rPr lang="is-IS" sz="1800" dirty="0" smtClean="0"/>
              <a:t>Arithmetic “makes sense” (e.g. difference, ratio)</a:t>
            </a:r>
          </a:p>
          <a:p>
            <a:pPr lvl="1"/>
            <a:r>
              <a:rPr lang="is-IS" sz="1800" dirty="0"/>
              <a:t>Integers vs. </a:t>
            </a:r>
            <a:r>
              <a:rPr lang="en-US" sz="1800" dirty="0"/>
              <a:t>R</a:t>
            </a:r>
            <a:r>
              <a:rPr lang="is-IS" sz="1800" dirty="0"/>
              <a:t>ational </a:t>
            </a:r>
            <a:r>
              <a:rPr lang="is-IS" sz="1800" dirty="0" smtClean="0"/>
              <a:t>numbers</a:t>
            </a:r>
            <a:endParaRPr lang="is-IS" sz="1800" dirty="0"/>
          </a:p>
          <a:p>
            <a:pPr marL="0" indent="0">
              <a:buNone/>
            </a:pPr>
            <a:endParaRPr lang="is-IS" sz="2000" dirty="0"/>
          </a:p>
          <a:p>
            <a:pPr marL="0" indent="0">
              <a:buNone/>
            </a:pPr>
            <a:r>
              <a:rPr lang="is-IS" sz="2000" i="1" dirty="0"/>
              <a:t>Who cares?</a:t>
            </a:r>
          </a:p>
          <a:p>
            <a:pPr lvl="1"/>
            <a:r>
              <a:rPr lang="is-IS" sz="1800" dirty="0"/>
              <a:t>Affects how you interpret the data</a:t>
            </a:r>
          </a:p>
          <a:p>
            <a:pPr lvl="1"/>
            <a:r>
              <a:rPr lang="is-IS" sz="1800" dirty="0"/>
              <a:t>E.g. </a:t>
            </a:r>
            <a:r>
              <a:rPr lang="en-US" sz="1800" dirty="0"/>
              <a:t>In</a:t>
            </a:r>
            <a:r>
              <a:rPr lang="is-IS" sz="1800" dirty="0"/>
              <a:t> visualization or summarization</a:t>
            </a:r>
          </a:p>
        </p:txBody>
      </p:sp>
      <p:graphicFrame>
        <p:nvGraphicFramePr>
          <p:cNvPr id="5" name="Table 4"/>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797" y="2028984"/>
            <a:ext cx="6375855" cy="4351338"/>
          </a:xfrm>
          <a:prstGeom prst="rect">
            <a:avLst/>
          </a:prstGeom>
        </p:spPr>
      </p:pic>
    </p:spTree>
    <p:extLst>
      <p:ext uri="{BB962C8B-B14F-4D97-AF65-F5344CB8AC3E}">
        <p14:creationId xmlns:p14="http://schemas.microsoft.com/office/powerpoint/2010/main" val="19920459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Sum: Tools and Structure</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Coarse structure</a:t>
            </a:r>
          </a:p>
          <a:p>
            <a:pPr lvl="1"/>
            <a:r>
              <a:rPr lang="en-US" dirty="0" smtClean="0"/>
              <a:t>Identifying data “shape”, records/fields and delimiters</a:t>
            </a:r>
          </a:p>
          <a:p>
            <a:pPr lvl="1"/>
            <a:r>
              <a:rPr lang="en-US" dirty="0" smtClean="0"/>
              <a:t>Value </a:t>
            </a:r>
            <a:r>
              <a:rPr lang="en-US" dirty="0"/>
              <a:t>encodings</a:t>
            </a:r>
          </a:p>
          <a:p>
            <a:pPr lvl="1"/>
            <a:r>
              <a:rPr lang="en-US" dirty="0"/>
              <a:t>Categorical, Ordinal, </a:t>
            </a:r>
            <a:r>
              <a:rPr lang="en-US" dirty="0" smtClean="0"/>
              <a:t>Quantitative</a:t>
            </a:r>
          </a:p>
          <a:p>
            <a:pPr marL="0" indent="0">
              <a:buNone/>
            </a:pPr>
            <a:r>
              <a:rPr lang="en-US" dirty="0" smtClean="0"/>
              <a:t>Basic </a:t>
            </a:r>
            <a:r>
              <a:rPr lang="en-US" dirty="0"/>
              <a:t>tools</a:t>
            </a:r>
          </a:p>
          <a:p>
            <a:pPr lvl="1"/>
            <a:r>
              <a:rPr lang="en-US" dirty="0"/>
              <a:t>UNIX commands</a:t>
            </a:r>
          </a:p>
          <a:p>
            <a:pPr lvl="1"/>
            <a:r>
              <a:rPr lang="en-US" dirty="0"/>
              <a:t>Text editors</a:t>
            </a:r>
          </a:p>
          <a:p>
            <a:pPr marL="0" indent="0">
              <a:buNone/>
            </a:pPr>
            <a:r>
              <a:rPr lang="en-US" dirty="0"/>
              <a:t>Simple data transformation</a:t>
            </a:r>
          </a:p>
          <a:p>
            <a:pPr lvl="1"/>
            <a:r>
              <a:rPr lang="en-US" dirty="0"/>
              <a:t>Edit-in-place, character-by-character or Find/Replace</a:t>
            </a:r>
          </a:p>
          <a:p>
            <a:pPr lvl="1"/>
            <a:r>
              <a:rPr lang="en-US" dirty="0"/>
              <a:t>Scripted transformations</a:t>
            </a:r>
          </a:p>
        </p:txBody>
      </p:sp>
      <p:graphicFrame>
        <p:nvGraphicFramePr>
          <p:cNvPr id="8" name="Table 7"/>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1415352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will you spend your time?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10515600" cy="4903910"/>
          </a:xfrm>
          <a:prstGeom prst="rect">
            <a:avLst/>
          </a:prstGeom>
        </p:spPr>
      </p:pic>
    </p:spTree>
    <p:extLst>
      <p:ext uri="{BB962C8B-B14F-4D97-AF65-F5344CB8AC3E}">
        <p14:creationId xmlns:p14="http://schemas.microsoft.com/office/powerpoint/2010/main" val="54329188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Granularity</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9683" t="26845"/>
          <a:stretch/>
        </p:blipFill>
        <p:spPr>
          <a:xfrm flipH="1">
            <a:off x="964861" y="3645001"/>
            <a:ext cx="2566024" cy="3082199"/>
          </a:xfrm>
          <a:prstGeom prst="rect">
            <a:avLst/>
          </a:prstGeom>
        </p:spPr>
      </p:pic>
      <p:sp>
        <p:nvSpPr>
          <p:cNvPr id="9" name="Oval Callout 8"/>
          <p:cNvSpPr/>
          <p:nvPr/>
        </p:nvSpPr>
        <p:spPr>
          <a:xfrm>
            <a:off x="3004655" y="1856449"/>
            <a:ext cx="2628900" cy="1788552"/>
          </a:xfrm>
          <a:prstGeom prst="wedgeEllipseCallout">
            <a:avLst>
              <a:gd name="adj1" fmla="val -42573"/>
              <a:gd name="adj2" fmla="val 92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What is the granularity of each record in this data set?</a:t>
            </a:r>
          </a:p>
        </p:txBody>
      </p:sp>
      <p:pic>
        <p:nvPicPr>
          <p:cNvPr id="17" name="Picture 16"/>
          <p:cNvPicPr>
            <a:picLocks noChangeAspect="1"/>
          </p:cNvPicPr>
          <p:nvPr/>
        </p:nvPicPr>
        <p:blipFill>
          <a:blip r:embed="rId4"/>
          <a:stretch>
            <a:fillRect/>
          </a:stretch>
        </p:blipFill>
        <p:spPr>
          <a:xfrm>
            <a:off x="8543924" y="2846200"/>
            <a:ext cx="3811967" cy="4176185"/>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90653768"/>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47470280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each </a:t>
            </a:r>
            <a:r>
              <a:rPr lang="en-US" dirty="0" err="1" smtClean="0"/>
              <a:t>TaFeng</a:t>
            </a:r>
            <a:r>
              <a:rPr lang="en-US" dirty="0" smtClean="0"/>
              <a:t> record represent?</a:t>
            </a:r>
            <a:endParaRPr lang="en-US" dirty="0"/>
          </a:p>
        </p:txBody>
      </p:sp>
      <p:sp>
        <p:nvSpPr>
          <p:cNvPr id="3" name="Content Placeholder 2"/>
          <p:cNvSpPr>
            <a:spLocks noGrp="1"/>
          </p:cNvSpPr>
          <p:nvPr>
            <p:ph idx="1"/>
          </p:nvPr>
        </p:nvSpPr>
        <p:spPr>
          <a:xfrm>
            <a:off x="838200" y="1825625"/>
            <a:ext cx="3315400" cy="4351338"/>
          </a:xfrm>
        </p:spPr>
        <p:txBody>
          <a:bodyPr anchor="ctr"/>
          <a:lstStyle/>
          <a:p>
            <a:pPr marL="0" indent="0">
              <a:buNone/>
            </a:pPr>
            <a:r>
              <a:rPr lang="en-US" dirty="0" smtClean="0"/>
              <a:t>Theories?</a:t>
            </a:r>
          </a:p>
          <a:p>
            <a:pPr marL="0" indent="0">
              <a:buNone/>
            </a:pPr>
            <a:r>
              <a:rPr lang="en-US" dirty="0" smtClean="0"/>
              <a:t>Justification?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3092646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600" y="1400730"/>
            <a:ext cx="8038400" cy="5485977"/>
          </a:xfrm>
          <a:prstGeom prst="rect">
            <a:avLst/>
          </a:prstGeom>
        </p:spPr>
      </p:pic>
      <p:sp>
        <p:nvSpPr>
          <p:cNvPr id="4" name="Rectangle 3"/>
          <p:cNvSpPr/>
          <p:nvPr/>
        </p:nvSpPr>
        <p:spPr>
          <a:xfrm>
            <a:off x="8572500" y="2257425"/>
            <a:ext cx="257175" cy="100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78855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Granularity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9683" t="26845"/>
          <a:stretch/>
        </p:blipFill>
        <p:spPr>
          <a:xfrm flipH="1">
            <a:off x="964861" y="3645001"/>
            <a:ext cx="2566024" cy="3082199"/>
          </a:xfrm>
          <a:prstGeom prst="rect">
            <a:avLst/>
          </a:prstGeom>
        </p:spPr>
      </p:pic>
      <p:sp>
        <p:nvSpPr>
          <p:cNvPr id="9" name="Oval Callout 8"/>
          <p:cNvSpPr/>
          <p:nvPr/>
        </p:nvSpPr>
        <p:spPr>
          <a:xfrm>
            <a:off x="3004655" y="1856449"/>
            <a:ext cx="2628900" cy="1788552"/>
          </a:xfrm>
          <a:prstGeom prst="wedgeEllipseCallout">
            <a:avLst>
              <a:gd name="adj1" fmla="val -42573"/>
              <a:gd name="adj2" fmla="val 92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What is the granularity of each record in this data set?</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6845" r="54625"/>
          <a:stretch/>
        </p:blipFill>
        <p:spPr>
          <a:xfrm flipH="1">
            <a:off x="8779214" y="3629589"/>
            <a:ext cx="2887947" cy="3082199"/>
          </a:xfrm>
          <a:prstGeom prst="rect">
            <a:avLst/>
          </a:prstGeom>
        </p:spPr>
      </p:pic>
      <p:sp>
        <p:nvSpPr>
          <p:cNvPr id="11" name="Oval Callout 10"/>
          <p:cNvSpPr/>
          <p:nvPr/>
        </p:nvSpPr>
        <p:spPr>
          <a:xfrm>
            <a:off x="7006707" y="1856449"/>
            <a:ext cx="2628900" cy="1788552"/>
          </a:xfrm>
          <a:prstGeom prst="wedgeEllipseCallout">
            <a:avLst>
              <a:gd name="adj1" fmla="val 26993"/>
              <a:gd name="adj2" fmla="val 96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What is the key of the data set?</a:t>
            </a:r>
          </a:p>
        </p:txBody>
      </p:sp>
      <p:graphicFrame>
        <p:nvGraphicFramePr>
          <p:cNvPr id="14" name="Table 13"/>
          <p:cNvGraphicFramePr>
            <a:graphicFrameLocks noGrp="1"/>
          </p:cNvGraphicFramePr>
          <p:nvPr>
            <p:extLst>
              <p:ext uri="{D42A27DB-BD31-4B8C-83A1-F6EECF244321}">
                <p14:modId xmlns:p14="http://schemas.microsoft.com/office/powerpoint/2010/main" val="2171439300"/>
              </p:ext>
            </p:extLst>
          </p:nvPr>
        </p:nvGraphicFramePr>
        <p:xfrm>
          <a:off x="-114300" y="6567418"/>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1965557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(“primary key”)</a:t>
            </a:r>
          </a:p>
        </p:txBody>
      </p:sp>
      <p:sp>
        <p:nvSpPr>
          <p:cNvPr id="3" name="Content Placeholder 2"/>
          <p:cNvSpPr>
            <a:spLocks noGrp="1"/>
          </p:cNvSpPr>
          <p:nvPr>
            <p:ph idx="1"/>
          </p:nvPr>
        </p:nvSpPr>
        <p:spPr/>
        <p:txBody>
          <a:bodyPr>
            <a:normAutofit fontScale="77500" lnSpcReduction="20000"/>
          </a:bodyPr>
          <a:lstStyle/>
          <a:p>
            <a:pPr marL="0" indent="0">
              <a:lnSpc>
                <a:spcPct val="120000"/>
              </a:lnSpc>
              <a:buNone/>
            </a:pPr>
            <a:r>
              <a:rPr lang="en-US" dirty="0"/>
              <a:t>Given a relation, a key attribute uniquely determines the values in each record </a:t>
            </a:r>
          </a:p>
          <a:p>
            <a:pPr lvl="1">
              <a:lnSpc>
                <a:spcPct val="120000"/>
              </a:lnSpc>
            </a:pPr>
            <a:r>
              <a:rPr lang="en-US" dirty="0"/>
              <a:t>E.g. an </a:t>
            </a:r>
            <a:r>
              <a:rPr lang="en-US" i="1" dirty="0"/>
              <a:t>identifier </a:t>
            </a:r>
            <a:r>
              <a:rPr lang="en-US" dirty="0"/>
              <a:t>like </a:t>
            </a:r>
            <a:r>
              <a:rPr lang="en-US" sz="2000" dirty="0" err="1">
                <a:solidFill>
                  <a:schemeClr val="accent6"/>
                </a:solidFill>
                <a:latin typeface="Monaco" charset="0"/>
                <a:ea typeface="Monaco" charset="0"/>
                <a:cs typeface="Monaco" charset="0"/>
              </a:rPr>
              <a:t>transaction_id</a:t>
            </a:r>
            <a:endParaRPr lang="en-US" sz="2000" dirty="0">
              <a:solidFill>
                <a:schemeClr val="accent6"/>
              </a:solidFill>
              <a:latin typeface="Monaco" charset="0"/>
              <a:ea typeface="Monaco" charset="0"/>
              <a:cs typeface="Monaco" charset="0"/>
            </a:endParaRPr>
          </a:p>
          <a:p>
            <a:pPr lvl="1">
              <a:lnSpc>
                <a:spcPct val="120000"/>
              </a:lnSpc>
            </a:pPr>
            <a:r>
              <a:rPr lang="en-US" dirty="0"/>
              <a:t>Can be </a:t>
            </a:r>
            <a:r>
              <a:rPr lang="en-US" i="1" dirty="0"/>
              <a:t>composite</a:t>
            </a:r>
            <a:r>
              <a:rPr lang="en-US" dirty="0"/>
              <a:t>: e.g. </a:t>
            </a:r>
            <a:r>
              <a:rPr lang="en-US" sz="2000" dirty="0">
                <a:solidFill>
                  <a:schemeClr val="accent6"/>
                </a:solidFill>
                <a:latin typeface="Monaco" charset="0"/>
                <a:ea typeface="Monaco" charset="0"/>
                <a:cs typeface="Monaco" charset="0"/>
              </a:rPr>
              <a:t>(City, State)</a:t>
            </a:r>
            <a:endParaRPr lang="en-US" dirty="0"/>
          </a:p>
          <a:p>
            <a:pPr marL="0" indent="0">
              <a:lnSpc>
                <a:spcPct val="120000"/>
              </a:lnSpc>
              <a:buNone/>
            </a:pPr>
            <a:r>
              <a:rPr lang="en-US" dirty="0"/>
              <a:t>Each </a:t>
            </a:r>
            <a:r>
              <a:rPr lang="en-US" dirty="0" smtClean="0"/>
              <a:t>value </a:t>
            </a:r>
            <a:r>
              <a:rPr lang="en-US" dirty="0"/>
              <a:t>occurs </a:t>
            </a:r>
            <a:r>
              <a:rPr lang="en-US" b="1" dirty="0"/>
              <a:t>at most once </a:t>
            </a:r>
            <a:r>
              <a:rPr lang="en-US" dirty="0"/>
              <a:t>in the </a:t>
            </a:r>
            <a:r>
              <a:rPr lang="en-US" dirty="0" smtClean="0"/>
              <a:t>key column(s).</a:t>
            </a:r>
            <a:endParaRPr lang="en-US" dirty="0"/>
          </a:p>
          <a:p>
            <a:pPr marL="0" indent="0">
              <a:lnSpc>
                <a:spcPct val="120000"/>
              </a:lnSpc>
              <a:buNone/>
            </a:pPr>
            <a:r>
              <a:rPr lang="en-US" dirty="0"/>
              <a:t>Hence the semantics (meaning) of the key determines granularity</a:t>
            </a:r>
          </a:p>
          <a:p>
            <a:pPr lvl="1">
              <a:lnSpc>
                <a:spcPct val="120000"/>
              </a:lnSpc>
            </a:pPr>
            <a:r>
              <a:rPr lang="en-US" sz="2000" dirty="0" err="1" smtClean="0">
                <a:solidFill>
                  <a:schemeClr val="accent6"/>
                </a:solidFill>
                <a:latin typeface="Monaco" charset="0"/>
                <a:ea typeface="Monaco" charset="0"/>
                <a:cs typeface="Monaco" charset="0"/>
              </a:rPr>
              <a:t>customer_id</a:t>
            </a:r>
            <a:r>
              <a:rPr lang="en-US" sz="2000" dirty="0" smtClean="0">
                <a:solidFill>
                  <a:schemeClr val="accent6"/>
                </a:solidFill>
                <a:latin typeface="Monaco" charset="0"/>
                <a:ea typeface="Monaco" charset="0"/>
                <a:cs typeface="Monaco" charset="0"/>
              </a:rPr>
              <a:t>?</a:t>
            </a:r>
            <a:r>
              <a:rPr lang="en-US" sz="2000" dirty="0">
                <a:solidFill>
                  <a:schemeClr val="accent6"/>
                </a:solidFill>
                <a:latin typeface="Monaco" charset="0"/>
                <a:ea typeface="Monaco" charset="0"/>
                <a:cs typeface="Monaco" charset="0"/>
              </a:rPr>
              <a:t> </a:t>
            </a:r>
            <a:r>
              <a:rPr lang="en-US" sz="2000" dirty="0" smtClean="0">
                <a:solidFill>
                  <a:schemeClr val="accent6"/>
                </a:solidFill>
                <a:latin typeface="Monaco" charset="0"/>
                <a:ea typeface="Monaco" charset="0"/>
                <a:cs typeface="Monaco" charset="0"/>
              </a:rPr>
              <a:t>                          </a:t>
            </a:r>
            <a:r>
              <a:rPr lang="en-US" sz="2000" dirty="0" err="1" smtClean="0">
                <a:solidFill>
                  <a:schemeClr val="accent6"/>
                </a:solidFill>
                <a:latin typeface="Monaco" charset="0"/>
                <a:ea typeface="Monaco" charset="0"/>
                <a:cs typeface="Monaco" charset="0"/>
              </a:rPr>
              <a:t>transaction_time</a:t>
            </a:r>
            <a:r>
              <a:rPr lang="en-US" sz="2000" dirty="0" smtClean="0">
                <a:solidFill>
                  <a:schemeClr val="accent6"/>
                </a:solidFill>
                <a:latin typeface="Monaco" charset="0"/>
                <a:ea typeface="Monaco" charset="0"/>
                <a:cs typeface="Monaco" charset="0"/>
              </a:rPr>
              <a:t>?</a:t>
            </a:r>
            <a:endParaRPr lang="en-US" sz="2000" dirty="0">
              <a:solidFill>
                <a:schemeClr val="accent6"/>
              </a:solidFill>
              <a:latin typeface="Monaco" charset="0"/>
              <a:ea typeface="Monaco" charset="0"/>
              <a:cs typeface="Monaco" charset="0"/>
            </a:endParaRPr>
          </a:p>
          <a:p>
            <a:pPr lvl="1">
              <a:lnSpc>
                <a:spcPct val="120000"/>
              </a:lnSpc>
            </a:pPr>
            <a:r>
              <a:rPr lang="en-US" sz="2000" dirty="0">
                <a:solidFill>
                  <a:schemeClr val="accent6"/>
                </a:solidFill>
                <a:latin typeface="Monaco" charset="0"/>
                <a:ea typeface="Monaco" charset="0"/>
                <a:cs typeface="Monaco" charset="0"/>
              </a:rPr>
              <a:t>(</a:t>
            </a:r>
            <a:r>
              <a:rPr lang="en-US" sz="2000" dirty="0" err="1">
                <a:solidFill>
                  <a:schemeClr val="accent6"/>
                </a:solidFill>
                <a:latin typeface="Monaco" charset="0"/>
                <a:ea typeface="Monaco" charset="0"/>
                <a:cs typeface="Monaco" charset="0"/>
              </a:rPr>
              <a:t>age_code</a:t>
            </a:r>
            <a:r>
              <a:rPr lang="en-US" sz="2000" dirty="0">
                <a:solidFill>
                  <a:schemeClr val="accent6"/>
                </a:solidFill>
                <a:latin typeface="Monaco" charset="0"/>
                <a:ea typeface="Monaco" charset="0"/>
                <a:cs typeface="Monaco" charset="0"/>
              </a:rPr>
              <a:t>, </a:t>
            </a:r>
            <a:r>
              <a:rPr lang="en-US" sz="2000" dirty="0" err="1">
                <a:solidFill>
                  <a:schemeClr val="accent6"/>
                </a:solidFill>
                <a:latin typeface="Monaco" charset="0"/>
                <a:ea typeface="Monaco" charset="0"/>
                <a:cs typeface="Monaco" charset="0"/>
              </a:rPr>
              <a:t>day_of_week</a:t>
            </a:r>
            <a:r>
              <a:rPr lang="en-US" sz="2000" dirty="0" smtClean="0">
                <a:solidFill>
                  <a:schemeClr val="accent6"/>
                </a:solidFill>
                <a:latin typeface="Monaco" charset="0"/>
                <a:ea typeface="Monaco" charset="0"/>
                <a:cs typeface="Monaco" charset="0"/>
              </a:rPr>
              <a:t>)</a:t>
            </a:r>
          </a:p>
          <a:p>
            <a:pPr lvl="1">
              <a:lnSpc>
                <a:spcPct val="120000"/>
              </a:lnSpc>
            </a:pPr>
            <a:endParaRPr lang="en-US" dirty="0"/>
          </a:p>
          <a:p>
            <a:pPr marL="0" indent="0">
              <a:lnSpc>
                <a:spcPct val="120000"/>
              </a:lnSpc>
              <a:buNone/>
            </a:pPr>
            <a:r>
              <a:rPr lang="en-US" dirty="0" smtClean="0"/>
              <a:t>Be </a:t>
            </a:r>
            <a:r>
              <a:rPr lang="en-US" dirty="0"/>
              <a:t>careful!</a:t>
            </a:r>
          </a:p>
          <a:p>
            <a:pPr lvl="1">
              <a:lnSpc>
                <a:spcPct val="120000"/>
              </a:lnSpc>
            </a:pPr>
            <a:r>
              <a:rPr lang="en-US" dirty="0"/>
              <a:t>Goofy key choice? Goofy data.</a:t>
            </a:r>
          </a:p>
          <a:p>
            <a:pPr lvl="1">
              <a:lnSpc>
                <a:spcPct val="120000"/>
              </a:lnSpc>
            </a:pPr>
            <a:r>
              <a:rPr lang="en-US" dirty="0"/>
              <a:t>Real-world data may have “noisy”, duplicated keys to clean up</a:t>
            </a:r>
          </a:p>
        </p:txBody>
      </p:sp>
      <p:graphicFrame>
        <p:nvGraphicFramePr>
          <p:cNvPr id="9" name="Table 8"/>
          <p:cNvGraphicFramePr>
            <a:graphicFrameLocks noGrp="1"/>
          </p:cNvGraphicFramePr>
          <p:nvPr>
            <p:extLst>
              <p:ext uri="{D42A27DB-BD31-4B8C-83A1-F6EECF244321}">
                <p14:modId xmlns:p14="http://schemas.microsoft.com/office/powerpoint/2010/main" val="303092646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811"/>
          <a:stretch/>
        </p:blipFill>
        <p:spPr>
          <a:xfrm>
            <a:off x="7630160" y="662940"/>
            <a:ext cx="4203700" cy="755968"/>
          </a:xfrm>
          <a:prstGeom prst="rect">
            <a:avLst/>
          </a:prstGeom>
        </p:spPr>
      </p:pic>
    </p:spTree>
    <p:extLst>
      <p:ext uri="{BB962C8B-B14F-4D97-AF65-F5344CB8AC3E}">
        <p14:creationId xmlns:p14="http://schemas.microsoft.com/office/powerpoint/2010/main" val="16868788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933" y="98955"/>
            <a:ext cx="10629200" cy="7254124"/>
          </a:xfrm>
          <a:prstGeom prst="rect">
            <a:avLst/>
          </a:prstGeom>
        </p:spPr>
      </p:pic>
      <p:sp>
        <p:nvSpPr>
          <p:cNvPr id="5" name="Rectangle 4"/>
          <p:cNvSpPr/>
          <p:nvPr/>
        </p:nvSpPr>
        <p:spPr>
          <a:xfrm>
            <a:off x="6417733" y="1253067"/>
            <a:ext cx="287867" cy="118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82135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Joining </a:t>
            </a:r>
            <a:r>
              <a:rPr lang="en-US" dirty="0" smtClean="0"/>
              <a:t>tables with keys</a:t>
            </a:r>
            <a:endParaRPr lang="en-US" dirty="0"/>
          </a:p>
        </p:txBody>
      </p:sp>
      <p:sp>
        <p:nvSpPr>
          <p:cNvPr id="3" name="Content Placeholder 2"/>
          <p:cNvSpPr>
            <a:spLocks noGrp="1"/>
          </p:cNvSpPr>
          <p:nvPr>
            <p:ph idx="1"/>
          </p:nvPr>
        </p:nvSpPr>
        <p:spPr/>
        <p:txBody>
          <a:bodyPr>
            <a:normAutofit fontScale="77500" lnSpcReduction="20000"/>
          </a:bodyPr>
          <a:lstStyle/>
          <a:p>
            <a:r>
              <a:rPr lang="en-US" dirty="0"/>
              <a:t>Keys in our data</a:t>
            </a:r>
          </a:p>
          <a:p>
            <a:pPr lvl="1"/>
            <a:r>
              <a:rPr lang="en-US" sz="1800" dirty="0">
                <a:solidFill>
                  <a:schemeClr val="accent6"/>
                </a:solidFill>
                <a:latin typeface="Monaco" charset="0"/>
                <a:ea typeface="Monaco" charset="0"/>
                <a:cs typeface="Monaco" charset="0"/>
              </a:rPr>
              <a:t>age </a:t>
            </a:r>
            <a:r>
              <a:rPr lang="en-US" sz="1800" dirty="0" err="1">
                <a:solidFill>
                  <a:schemeClr val="accent6"/>
                </a:solidFill>
                <a:latin typeface="Monaco" charset="0"/>
                <a:ea typeface="Monaco" charset="0"/>
                <a:cs typeface="Monaco" charset="0"/>
              </a:rPr>
              <a:t>classes.txt</a:t>
            </a:r>
            <a:r>
              <a:rPr lang="en-US" dirty="0"/>
              <a:t>: </a:t>
            </a:r>
            <a:r>
              <a:rPr lang="en-US" sz="1800" dirty="0">
                <a:solidFill>
                  <a:schemeClr val="accent6"/>
                </a:solidFill>
                <a:latin typeface="Monaco" charset="0"/>
                <a:ea typeface="Monaco" charset="0"/>
                <a:cs typeface="Monaco" charset="0"/>
              </a:rPr>
              <a:t>code </a:t>
            </a:r>
          </a:p>
          <a:p>
            <a:pPr lvl="1"/>
            <a:r>
              <a:rPr lang="en-US" sz="1800" dirty="0">
                <a:solidFill>
                  <a:schemeClr val="accent6"/>
                </a:solidFill>
                <a:latin typeface="Monaco" charset="0"/>
                <a:ea typeface="Monaco" charset="0"/>
                <a:cs typeface="Monaco" charset="0"/>
              </a:rPr>
              <a:t>residence </a:t>
            </a:r>
            <a:r>
              <a:rPr lang="en-US" sz="1800" dirty="0" err="1">
                <a:solidFill>
                  <a:schemeClr val="accent6"/>
                </a:solidFill>
                <a:latin typeface="Monaco" charset="0"/>
                <a:ea typeface="Monaco" charset="0"/>
                <a:cs typeface="Monaco" charset="0"/>
              </a:rPr>
              <a:t>area.txt</a:t>
            </a:r>
            <a:r>
              <a:rPr lang="en-US" dirty="0"/>
              <a:t>: </a:t>
            </a:r>
            <a:r>
              <a:rPr lang="en-US" sz="1800" dirty="0">
                <a:solidFill>
                  <a:schemeClr val="accent6"/>
                </a:solidFill>
                <a:latin typeface="Monaco" charset="0"/>
                <a:ea typeface="Monaco" charset="0"/>
                <a:cs typeface="Monaco" charset="0"/>
              </a:rPr>
              <a:t>code </a:t>
            </a:r>
            <a:endParaRPr lang="en-US" dirty="0"/>
          </a:p>
          <a:p>
            <a:pPr lvl="1"/>
            <a:r>
              <a:rPr lang="en-US" sz="1800" dirty="0" err="1" smtClean="0">
                <a:solidFill>
                  <a:schemeClr val="accent6"/>
                </a:solidFill>
                <a:latin typeface="Monaco" charset="0"/>
                <a:ea typeface="Monaco" charset="0"/>
                <a:cs typeface="Monaco" charset="0"/>
              </a:rPr>
              <a:t>transactions.txt</a:t>
            </a:r>
            <a:r>
              <a:rPr lang="en-US" dirty="0" smtClean="0"/>
              <a:t>: </a:t>
            </a:r>
            <a:r>
              <a:rPr lang="en-US" sz="1800" dirty="0" err="1">
                <a:solidFill>
                  <a:schemeClr val="accent6"/>
                </a:solidFill>
                <a:latin typeface="Monaco" charset="0"/>
                <a:ea typeface="Monaco" charset="0"/>
                <a:cs typeface="Monaco" charset="0"/>
              </a:rPr>
              <a:t>transaction_id</a:t>
            </a:r>
            <a:endParaRPr lang="en-US" sz="1800" dirty="0">
              <a:solidFill>
                <a:schemeClr val="accent6"/>
              </a:solidFill>
              <a:latin typeface="Monaco" charset="0"/>
              <a:ea typeface="Monaco" charset="0"/>
              <a:cs typeface="Monaco" charset="0"/>
            </a:endParaRPr>
          </a:p>
          <a:p>
            <a:pPr lvl="1"/>
            <a:endParaRPr lang="en-US" dirty="0"/>
          </a:p>
          <a:p>
            <a:r>
              <a:rPr lang="en-US" dirty="0" err="1" smtClean="0"/>
              <a:t>Transactions.txt</a:t>
            </a:r>
            <a:r>
              <a:rPr lang="en-US" dirty="0" smtClean="0"/>
              <a:t> also </a:t>
            </a:r>
            <a:r>
              <a:rPr lang="en-US" dirty="0"/>
              <a:t>has </a:t>
            </a:r>
            <a:r>
              <a:rPr lang="en-US" i="1" dirty="0"/>
              <a:t>foreign keys</a:t>
            </a:r>
          </a:p>
          <a:p>
            <a:pPr lvl="1"/>
            <a:r>
              <a:rPr lang="en-US" dirty="0"/>
              <a:t>i.e. </a:t>
            </a:r>
            <a:r>
              <a:rPr lang="en-US" dirty="0" smtClean="0"/>
              <a:t>attributes that reference the key of another table</a:t>
            </a:r>
            <a:endParaRPr lang="en-US" dirty="0"/>
          </a:p>
          <a:p>
            <a:pPr lvl="1"/>
            <a:r>
              <a:rPr lang="en-US" sz="2000" dirty="0" err="1">
                <a:solidFill>
                  <a:schemeClr val="accent6"/>
                </a:solidFill>
                <a:latin typeface="Monaco" charset="0"/>
                <a:ea typeface="Monaco" charset="0"/>
                <a:cs typeface="Monaco" charset="0"/>
              </a:rPr>
              <a:t>age_code</a:t>
            </a:r>
            <a:r>
              <a:rPr lang="en-US" sz="2000" dirty="0">
                <a:solidFill>
                  <a:schemeClr val="accent6"/>
                </a:solidFill>
                <a:latin typeface="Monaco" charset="0"/>
                <a:ea typeface="Monaco" charset="0"/>
                <a:cs typeface="Monaco" charset="0"/>
              </a:rPr>
              <a:t> </a:t>
            </a:r>
            <a:r>
              <a:rPr lang="en-US" dirty="0"/>
              <a:t>is a foreign key to </a:t>
            </a:r>
            <a:r>
              <a:rPr lang="en-US" sz="2200" dirty="0">
                <a:solidFill>
                  <a:schemeClr val="accent6"/>
                </a:solidFill>
                <a:latin typeface="Monaco" charset="0"/>
                <a:ea typeface="Monaco" charset="0"/>
                <a:cs typeface="Monaco" charset="0"/>
              </a:rPr>
              <a:t>age </a:t>
            </a:r>
            <a:r>
              <a:rPr lang="en-US" sz="2200" dirty="0" err="1">
                <a:solidFill>
                  <a:schemeClr val="accent6"/>
                </a:solidFill>
                <a:latin typeface="Monaco" charset="0"/>
                <a:ea typeface="Monaco" charset="0"/>
                <a:cs typeface="Monaco" charset="0"/>
              </a:rPr>
              <a:t>classes.txt</a:t>
            </a:r>
            <a:endParaRPr lang="en-US" dirty="0">
              <a:solidFill>
                <a:schemeClr val="accent6"/>
              </a:solidFill>
              <a:latin typeface="Monaco" charset="0"/>
              <a:ea typeface="Monaco" charset="0"/>
              <a:cs typeface="Monaco" charset="0"/>
            </a:endParaRPr>
          </a:p>
          <a:p>
            <a:pPr lvl="1"/>
            <a:r>
              <a:rPr lang="en-US" sz="2000" dirty="0" err="1">
                <a:solidFill>
                  <a:schemeClr val="accent6"/>
                </a:solidFill>
                <a:latin typeface="Monaco" charset="0"/>
                <a:ea typeface="Monaco" charset="0"/>
                <a:cs typeface="Monaco" charset="0"/>
              </a:rPr>
              <a:t>residence_area</a:t>
            </a:r>
            <a:r>
              <a:rPr lang="en-US" sz="2000" dirty="0">
                <a:solidFill>
                  <a:schemeClr val="accent6"/>
                </a:solidFill>
                <a:latin typeface="Monaco" charset="0"/>
                <a:ea typeface="Monaco" charset="0"/>
                <a:cs typeface="Monaco" charset="0"/>
              </a:rPr>
              <a:t> </a:t>
            </a:r>
            <a:r>
              <a:rPr lang="en-US" dirty="0"/>
              <a:t>is a foreign key to </a:t>
            </a:r>
            <a:r>
              <a:rPr lang="en-US" sz="2200" dirty="0">
                <a:solidFill>
                  <a:schemeClr val="accent6"/>
                </a:solidFill>
                <a:latin typeface="Monaco" charset="0"/>
                <a:ea typeface="Monaco" charset="0"/>
                <a:cs typeface="Monaco" charset="0"/>
              </a:rPr>
              <a:t>residence </a:t>
            </a:r>
            <a:r>
              <a:rPr lang="en-US" sz="2200" dirty="0" err="1">
                <a:solidFill>
                  <a:schemeClr val="accent6"/>
                </a:solidFill>
                <a:latin typeface="Monaco" charset="0"/>
                <a:ea typeface="Monaco" charset="0"/>
                <a:cs typeface="Monaco" charset="0"/>
              </a:rPr>
              <a:t>area.txt</a:t>
            </a:r>
            <a:endParaRPr lang="en-US" dirty="0">
              <a:solidFill>
                <a:schemeClr val="accent6"/>
              </a:solidFill>
              <a:latin typeface="Monaco" charset="0"/>
              <a:ea typeface="Monaco" charset="0"/>
              <a:cs typeface="Monaco" charset="0"/>
            </a:endParaRPr>
          </a:p>
          <a:p>
            <a:pPr lvl="1"/>
            <a:endParaRPr lang="en-US" dirty="0"/>
          </a:p>
          <a:p>
            <a:r>
              <a:rPr lang="en-US" dirty="0"/>
              <a:t>Joining on a foreign key is a “lookup”</a:t>
            </a:r>
          </a:p>
          <a:p>
            <a:pPr lvl="1"/>
            <a:r>
              <a:rPr lang="en-US" dirty="0"/>
              <a:t>At most one match for each row of </a:t>
            </a:r>
            <a:r>
              <a:rPr lang="en-US" sz="2200" dirty="0" err="1">
                <a:solidFill>
                  <a:schemeClr val="accent6"/>
                </a:solidFill>
                <a:latin typeface="Monaco" charset="0"/>
                <a:ea typeface="Monaco" charset="0"/>
                <a:cs typeface="Monaco" charset="0"/>
              </a:rPr>
              <a:t>TaFengTransactions.txt</a:t>
            </a:r>
            <a:endParaRPr lang="en-US" dirty="0">
              <a:solidFill>
                <a:schemeClr val="accent6"/>
              </a:solidFill>
              <a:latin typeface="Monaco" charset="0"/>
              <a:ea typeface="Monaco" charset="0"/>
              <a:cs typeface="Monaco" charset="0"/>
            </a:endParaRPr>
          </a:p>
          <a:p>
            <a:pPr lvl="1"/>
            <a:endParaRPr lang="en-US" dirty="0"/>
          </a:p>
        </p:txBody>
      </p:sp>
      <p:sp>
        <p:nvSpPr>
          <p:cNvPr id="4" name="Pentagon 3"/>
          <p:cNvSpPr/>
          <p:nvPr/>
        </p:nvSpPr>
        <p:spPr>
          <a:xfrm flipH="1">
            <a:off x="9841425" y="5362576"/>
            <a:ext cx="2350575" cy="814387"/>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future lectures!</a:t>
            </a:r>
          </a:p>
        </p:txBody>
      </p:sp>
      <p:graphicFrame>
        <p:nvGraphicFramePr>
          <p:cNvPr id="10" name="Table 9"/>
          <p:cNvGraphicFramePr>
            <a:graphicFrameLocks noGrp="1"/>
          </p:cNvGraphicFramePr>
          <p:nvPr>
            <p:extLst>
              <p:ext uri="{D42A27DB-BD31-4B8C-83A1-F6EECF244321}">
                <p14:modId xmlns:p14="http://schemas.microsoft.com/office/powerpoint/2010/main" val="303092646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879054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Granularity </a:t>
            </a:r>
            <a:r>
              <a:rPr lang="en-US" dirty="0" smtClean="0"/>
              <a:t>Questions: a Checklist</a:t>
            </a:r>
            <a:endParaRPr lang="en-US" dirty="0"/>
          </a:p>
        </p:txBody>
      </p:sp>
      <p:sp>
        <p:nvSpPr>
          <p:cNvPr id="3" name="Content Placeholder 2"/>
          <p:cNvSpPr>
            <a:spLocks noGrp="1"/>
          </p:cNvSpPr>
          <p:nvPr>
            <p:ph idx="1"/>
          </p:nvPr>
        </p:nvSpPr>
        <p:spPr>
          <a:xfrm>
            <a:off x="385763" y="1825625"/>
            <a:ext cx="6869476" cy="4351338"/>
          </a:xfrm>
        </p:spPr>
        <p:txBody>
          <a:bodyPr anchor="ctr">
            <a:normAutofit/>
          </a:bodyPr>
          <a:lstStyle/>
          <a:p>
            <a:pPr lvl="0"/>
            <a:r>
              <a:rPr lang="en-US" sz="2000" dirty="0"/>
              <a:t>What kind of thing does each record represent?</a:t>
            </a:r>
          </a:p>
          <a:p>
            <a:pPr lvl="0"/>
            <a:r>
              <a:rPr lang="en-US" sz="2000" dirty="0"/>
              <a:t>Do all records capture granularity at the same level?</a:t>
            </a:r>
          </a:p>
          <a:p>
            <a:pPr lvl="0"/>
            <a:r>
              <a:rPr lang="en-US" sz="2000" dirty="0"/>
              <a:t>What alternative interpretations of the records are there? </a:t>
            </a:r>
          </a:p>
          <a:p>
            <a:pPr lvl="1"/>
            <a:r>
              <a:rPr lang="en-US" sz="1800" dirty="0"/>
              <a:t>E.g. Is this a list of </a:t>
            </a:r>
            <a:r>
              <a:rPr lang="en-US" sz="1800" dirty="0" smtClean="0"/>
              <a:t>transactions? </a:t>
            </a:r>
            <a:br>
              <a:rPr lang="en-US" sz="1800" dirty="0" smtClean="0"/>
            </a:br>
            <a:r>
              <a:rPr lang="en-US" sz="1800" dirty="0" smtClean="0"/>
              <a:t>       Or </a:t>
            </a:r>
            <a:r>
              <a:rPr lang="en-US" sz="1800" dirty="0"/>
              <a:t>a list of </a:t>
            </a:r>
            <a:r>
              <a:rPr lang="en-US" sz="1800" dirty="0" smtClean="0"/>
              <a:t>customers?</a:t>
            </a:r>
            <a:endParaRPr lang="en-US" sz="1800" dirty="0"/>
          </a:p>
          <a:p>
            <a:pPr lvl="0"/>
            <a:r>
              <a:rPr lang="en-US" sz="2000" dirty="0"/>
              <a:t>What kinds of aggregation is possible/desirable? </a:t>
            </a:r>
          </a:p>
          <a:p>
            <a:pPr lvl="1"/>
            <a:r>
              <a:rPr lang="en-US" sz="1800" dirty="0"/>
              <a:t>From individual people to demographic groups? </a:t>
            </a:r>
          </a:p>
          <a:p>
            <a:pPr lvl="1"/>
            <a:r>
              <a:rPr lang="en-US" sz="1800" dirty="0"/>
              <a:t>From individual events to totals across time or </a:t>
            </a:r>
            <a:r>
              <a:rPr lang="en-US" sz="1800" dirty="0" smtClean="0"/>
              <a:t>regions</a:t>
            </a:r>
            <a:r>
              <a:rPr lang="en-US" sz="1800" dirty="0"/>
              <a:t>?</a:t>
            </a:r>
          </a:p>
          <a:p>
            <a:pPr lvl="1"/>
            <a:r>
              <a:rPr lang="en-US" sz="1800" dirty="0"/>
              <a:t>Hierarchies (city/county/state, </a:t>
            </a:r>
            <a:r>
              <a:rPr lang="en-US" sz="1800" dirty="0" smtClean="0"/>
              <a:t>second/minute/hour/day)</a:t>
            </a:r>
            <a:endParaRPr lang="en-US" sz="1800" dirty="0"/>
          </a:p>
        </p:txBody>
      </p:sp>
      <p:graphicFrame>
        <p:nvGraphicFramePr>
          <p:cNvPr id="9" name="Table 8"/>
          <p:cNvGraphicFramePr>
            <a:graphicFrameLocks noGrp="1"/>
          </p:cNvGraphicFramePr>
          <p:nvPr>
            <p:extLst>
              <p:ext uri="{D42A27DB-BD31-4B8C-83A1-F6EECF244321}">
                <p14:modId xmlns:p14="http://schemas.microsoft.com/office/powerpoint/2010/main" val="303092646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074" y="2044570"/>
            <a:ext cx="5734231" cy="3913448"/>
          </a:xfrm>
          <a:prstGeom prst="rect">
            <a:avLst/>
          </a:prstGeom>
        </p:spPr>
      </p:pic>
      <p:sp>
        <p:nvSpPr>
          <p:cNvPr id="7" name="Rectangle 6"/>
          <p:cNvSpPr/>
          <p:nvPr/>
        </p:nvSpPr>
        <p:spPr>
          <a:xfrm>
            <a:off x="10915649" y="2628900"/>
            <a:ext cx="257175" cy="100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38999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 Assessing Granularity</a:t>
            </a:r>
          </a:p>
        </p:txBody>
      </p:sp>
      <p:sp>
        <p:nvSpPr>
          <p:cNvPr id="3" name="Content Placeholder 2"/>
          <p:cNvSpPr>
            <a:spLocks noGrp="1"/>
          </p:cNvSpPr>
          <p:nvPr>
            <p:ph idx="1"/>
          </p:nvPr>
        </p:nvSpPr>
        <p:spPr/>
        <p:txBody>
          <a:bodyPr anchor="ctr"/>
          <a:lstStyle/>
          <a:p>
            <a:pPr marL="0" indent="0">
              <a:buNone/>
            </a:pPr>
            <a:r>
              <a:rPr lang="en-US" dirty="0"/>
              <a:t>Identifying (primary) keys can help assess Granularity</a:t>
            </a:r>
          </a:p>
          <a:p>
            <a:pPr lvl="1"/>
            <a:r>
              <a:rPr lang="en-US" dirty="0"/>
              <a:t>Each record is the information </a:t>
            </a:r>
            <a:r>
              <a:rPr lang="en-US" i="1" dirty="0"/>
              <a:t>per </a:t>
            </a:r>
            <a:r>
              <a:rPr lang="en-US" i="1" dirty="0" smtClean="0"/>
              <a:t>key</a:t>
            </a:r>
          </a:p>
          <a:p>
            <a:pPr lvl="1"/>
            <a:endParaRPr lang="en-US" dirty="0"/>
          </a:p>
          <a:p>
            <a:pPr marL="0" indent="0">
              <a:buNone/>
            </a:pPr>
            <a:r>
              <a:rPr lang="en-US" dirty="0"/>
              <a:t>Foreign Keys are pointers to individual rows in other data sets</a:t>
            </a:r>
          </a:p>
          <a:p>
            <a:pPr lvl="1"/>
            <a:r>
              <a:rPr lang="en-US" dirty="0"/>
              <a:t>To </a:t>
            </a:r>
            <a:r>
              <a:rPr lang="en-US" dirty="0" smtClean="0"/>
              <a:t>lookup </a:t>
            </a:r>
            <a:r>
              <a:rPr lang="en-US" dirty="0"/>
              <a:t>a row in another table: join </a:t>
            </a:r>
            <a:r>
              <a:rPr lang="en-US" dirty="0" smtClean="0"/>
              <a:t>the foreign </a:t>
            </a:r>
            <a:r>
              <a:rPr lang="en-US" dirty="0"/>
              <a:t>key to its primary key</a:t>
            </a:r>
          </a:p>
        </p:txBody>
      </p:sp>
      <p:graphicFrame>
        <p:nvGraphicFramePr>
          <p:cNvPr id="9" name="Table 8"/>
          <p:cNvGraphicFramePr>
            <a:graphicFrameLocks noGrp="1"/>
          </p:cNvGraphicFramePr>
          <p:nvPr>
            <p:extLst>
              <p:ext uri="{D42A27DB-BD31-4B8C-83A1-F6EECF244321}">
                <p14:modId xmlns:p14="http://schemas.microsoft.com/office/powerpoint/2010/main" val="303092646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59463116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a:t>
            </a:r>
            <a:r>
              <a:rPr lang="en-US" dirty="0" smtClean="0"/>
              <a:t>Faithfulness</a:t>
            </a:r>
            <a:endParaRPr lang="en-US" dirty="0"/>
          </a:p>
        </p:txBody>
      </p:sp>
      <p:sp>
        <p:nvSpPr>
          <p:cNvPr id="3" name="Content Placeholder 2"/>
          <p:cNvSpPr>
            <a:spLocks noGrp="1"/>
          </p:cNvSpPr>
          <p:nvPr>
            <p:ph idx="1"/>
          </p:nvPr>
        </p:nvSpPr>
        <p:spPr>
          <a:xfrm>
            <a:off x="838199" y="1825625"/>
            <a:ext cx="10764187" cy="4351338"/>
          </a:xfrm>
        </p:spPr>
        <p:txBody>
          <a:bodyPr>
            <a:normAutofit lnSpcReduction="10000"/>
          </a:bodyPr>
          <a:lstStyle/>
          <a:p>
            <a:pPr marL="0" indent="0">
              <a:buNone/>
            </a:pPr>
            <a:r>
              <a:rPr lang="en-US" dirty="0"/>
              <a:t>Theme: the </a:t>
            </a:r>
            <a:r>
              <a:rPr lang="en-US" dirty="0" smtClean="0"/>
              <a:t>Faithfulness </a:t>
            </a:r>
            <a:r>
              <a:rPr lang="en-US" dirty="0"/>
              <a:t>of a record can only be evaluated in context</a:t>
            </a:r>
          </a:p>
          <a:p>
            <a:pPr lvl="1"/>
            <a:endParaRPr lang="en-US" dirty="0" smtClean="0"/>
          </a:p>
          <a:p>
            <a:pPr lvl="1"/>
            <a:endParaRPr lang="en-US" dirty="0" smtClean="0"/>
          </a:p>
          <a:p>
            <a:pPr lvl="1"/>
            <a:endParaRPr lang="en-US" dirty="0"/>
          </a:p>
          <a:p>
            <a:pPr lvl="1"/>
            <a:r>
              <a:rPr lang="en-US" dirty="0" smtClean="0"/>
              <a:t>Application context</a:t>
            </a:r>
          </a:p>
          <a:p>
            <a:pPr lvl="1"/>
            <a:endParaRPr lang="en-US" dirty="0" smtClean="0"/>
          </a:p>
          <a:p>
            <a:pPr lvl="1"/>
            <a:r>
              <a:rPr lang="en-US" dirty="0" smtClean="0"/>
              <a:t>Context in your data set</a:t>
            </a:r>
          </a:p>
          <a:p>
            <a:pPr lvl="2"/>
            <a:r>
              <a:rPr lang="en-US" dirty="0" smtClean="0"/>
              <a:t>Across records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73244065"/>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80284443"/>
              </p:ext>
            </p:extLst>
          </p:nvPr>
        </p:nvGraphicFramePr>
        <p:xfrm>
          <a:off x="6289963" y="3451384"/>
          <a:ext cx="4253193" cy="1371600"/>
        </p:xfrm>
        <a:graphic>
          <a:graphicData uri="http://schemas.openxmlformats.org/drawingml/2006/table">
            <a:tbl>
              <a:tblPr>
                <a:tableStyleId>{5C22544A-7EE6-4342-B048-85BDC9FD1C3A}</a:tableStyleId>
              </a:tblPr>
              <a:tblGrid>
                <a:gridCol w="1417731">
                  <a:extLst>
                    <a:ext uri="{9D8B030D-6E8A-4147-A177-3AD203B41FA5}">
                      <a16:colId xmlns:a16="http://schemas.microsoft.com/office/drawing/2014/main" xmlns="" val="4277817226"/>
                    </a:ext>
                  </a:extLst>
                </a:gridCol>
                <a:gridCol w="1417731">
                  <a:extLst>
                    <a:ext uri="{9D8B030D-6E8A-4147-A177-3AD203B41FA5}">
                      <a16:colId xmlns:a16="http://schemas.microsoft.com/office/drawing/2014/main" xmlns="" val="2418341140"/>
                    </a:ext>
                  </a:extLst>
                </a:gridCol>
                <a:gridCol w="1417731">
                  <a:extLst>
                    <a:ext uri="{9D8B030D-6E8A-4147-A177-3AD203B41FA5}">
                      <a16:colId xmlns:a16="http://schemas.microsoft.com/office/drawing/2014/main" xmlns="" val="1276001965"/>
                    </a:ext>
                  </a:extLst>
                </a:gridCol>
              </a:tblGrid>
              <a:tr h="274320">
                <a:tc>
                  <a:txBody>
                    <a:bodyPr/>
                    <a:lstStyle/>
                    <a:p>
                      <a:r>
                        <a:rPr lang="en-US" sz="1200" b="0" i="0" dirty="0" smtClean="0">
                          <a:solidFill>
                            <a:schemeClr val="bg1"/>
                          </a:solidFill>
                          <a:latin typeface="Helvetica Neue Regular" charset="0"/>
                        </a:rPr>
                        <a:t>Students</a:t>
                      </a:r>
                      <a:endParaRPr lang="en-US" sz="1200" b="0" i="0" dirty="0">
                        <a:solidFill>
                          <a:schemeClr val="bg1"/>
                        </a:solidFill>
                        <a:latin typeface="Helvetica Neue Regular"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200" b="0" i="0" dirty="0">
                        <a:solidFill>
                          <a:schemeClr val="bg1"/>
                        </a:solidFill>
                        <a:latin typeface="Helvetica Neue Regular"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b="0" i="0" dirty="0">
                        <a:solidFill>
                          <a:schemeClr val="bg1"/>
                        </a:solidFill>
                        <a:latin typeface="Helvetica Neue Regular"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103997669"/>
                  </a:ext>
                </a:extLst>
              </a:tr>
              <a:tr h="233569">
                <a:tc>
                  <a:txBody>
                    <a:bodyPr/>
                    <a:lstStyle/>
                    <a:p>
                      <a:r>
                        <a:rPr lang="en-US" sz="1200" b="0" i="0" dirty="0" smtClean="0">
                          <a:solidFill>
                            <a:schemeClr val="bg1"/>
                          </a:solidFill>
                          <a:latin typeface="Helvetica Neue Regular" charset="0"/>
                        </a:rPr>
                        <a:t>id: </a:t>
                      </a:r>
                      <a:r>
                        <a:rPr lang="en-US" sz="1200" b="0" i="0" dirty="0">
                          <a:solidFill>
                            <a:schemeClr val="bg1"/>
                          </a:solidFill>
                          <a:latin typeface="Helvetica Neue Regular" charset="0"/>
                        </a:rPr>
                        <a:t>integer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r>
                        <a:rPr lang="en-US" sz="1200" b="0" i="0" dirty="0" smtClean="0">
                          <a:solidFill>
                            <a:schemeClr val="bg1"/>
                          </a:solidFill>
                          <a:latin typeface="Helvetica Neue Regular" charset="0"/>
                        </a:rPr>
                        <a:t>DOB: </a:t>
                      </a:r>
                      <a:r>
                        <a:rPr lang="en-US" sz="1200" b="0" i="0" dirty="0">
                          <a:solidFill>
                            <a:schemeClr val="bg1"/>
                          </a:solidFill>
                          <a:latin typeface="Helvetica Neue Regular" charset="0"/>
                        </a:rPr>
                        <a:t>date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r>
                        <a:rPr lang="en-US" sz="1200" b="0" i="0" dirty="0" smtClean="0">
                          <a:solidFill>
                            <a:schemeClr val="bg1"/>
                          </a:solidFill>
                          <a:latin typeface="Helvetica Neue Regular" charset="0"/>
                        </a:rPr>
                        <a:t>GPA: float</a:t>
                      </a:r>
                      <a:endParaRPr lang="en-US" sz="1200" b="0" i="0" dirty="0">
                        <a:solidFill>
                          <a:schemeClr val="bg1"/>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xmlns="" val="2580008531"/>
                  </a:ext>
                </a:extLst>
              </a:tr>
              <a:tr h="233569">
                <a:tc>
                  <a:txBody>
                    <a:bodyPr/>
                    <a:lstStyle/>
                    <a:p>
                      <a:r>
                        <a:rPr lang="en-US" sz="1200" b="0" i="0" dirty="0">
                          <a:solidFill>
                            <a:sysClr val="windowText" lastClr="000000"/>
                          </a:solidFill>
                          <a:latin typeface="Helvetica Neue Regular" charset="0"/>
                        </a:rPr>
                        <a:t>123457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01/16/1997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3.2</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xmlns="" val="4207947578"/>
                  </a:ext>
                </a:extLst>
              </a:tr>
              <a:tr h="233569">
                <a:tc>
                  <a:txBody>
                    <a:bodyPr/>
                    <a:lstStyle/>
                    <a:p>
                      <a:r>
                        <a:rPr lang="en-US" sz="1200" b="0" i="0" dirty="0" smtClean="0">
                          <a:solidFill>
                            <a:sysClr val="windowText" lastClr="000000"/>
                          </a:solidFill>
                          <a:latin typeface="Helvetica Neue Regular" charset="0"/>
                        </a:rPr>
                        <a:t>123458</a:t>
                      </a:r>
                      <a:endParaRPr lang="en-US" sz="1200" b="0" i="0" dirty="0">
                        <a:solidFill>
                          <a:sysClr val="windowText" lastClr="000000"/>
                        </a:solidFill>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01/24/2017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2.7</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xmlns="" val="1430230120"/>
                  </a:ext>
                </a:extLst>
              </a:tr>
              <a:tr h="23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ysClr val="windowText" lastClr="000000"/>
                          </a:solidFill>
                          <a:latin typeface="Helvetica Neue Regular" charset="0"/>
                        </a:rPr>
                        <a:t>123457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01/16/2002</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5.0</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xmlns="" val="235920253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9200573"/>
              </p:ext>
            </p:extLst>
          </p:nvPr>
        </p:nvGraphicFramePr>
        <p:xfrm>
          <a:off x="6289963" y="3452986"/>
          <a:ext cx="5597238" cy="1920240"/>
        </p:xfrm>
        <a:graphic>
          <a:graphicData uri="http://schemas.openxmlformats.org/drawingml/2006/table">
            <a:tbl>
              <a:tblPr>
                <a:tableStyleId>{5C22544A-7EE6-4342-B048-85BDC9FD1C3A}</a:tableStyleId>
              </a:tblPr>
              <a:tblGrid>
                <a:gridCol w="1413164">
                  <a:extLst>
                    <a:ext uri="{9D8B030D-6E8A-4147-A177-3AD203B41FA5}">
                      <a16:colId xmlns:a16="http://schemas.microsoft.com/office/drawing/2014/main" xmlns="" val="4277817226"/>
                    </a:ext>
                  </a:extLst>
                </a:gridCol>
                <a:gridCol w="1413164">
                  <a:extLst>
                    <a:ext uri="{9D8B030D-6E8A-4147-A177-3AD203B41FA5}">
                      <a16:colId xmlns:a16="http://schemas.microsoft.com/office/drawing/2014/main" xmlns="" val="2418341140"/>
                    </a:ext>
                  </a:extLst>
                </a:gridCol>
                <a:gridCol w="1413164">
                  <a:extLst>
                    <a:ext uri="{9D8B030D-6E8A-4147-A177-3AD203B41FA5}">
                      <a16:colId xmlns:a16="http://schemas.microsoft.com/office/drawing/2014/main" xmlns="" val="1276001965"/>
                    </a:ext>
                  </a:extLst>
                </a:gridCol>
                <a:gridCol w="1357746"/>
              </a:tblGrid>
              <a:tr h="274320">
                <a:tc>
                  <a:txBody>
                    <a:bodyPr/>
                    <a:lstStyle/>
                    <a:p>
                      <a:r>
                        <a:rPr lang="en-US" sz="1200" b="0" i="0" dirty="0" smtClean="0">
                          <a:solidFill>
                            <a:schemeClr val="bg1"/>
                          </a:solidFill>
                          <a:latin typeface="Helvetica Neue Regular" charset="0"/>
                        </a:rPr>
                        <a:t>Students</a:t>
                      </a:r>
                      <a:endParaRPr lang="en-US" sz="1200" b="0" i="0" dirty="0">
                        <a:solidFill>
                          <a:schemeClr val="bg1"/>
                        </a:solidFill>
                        <a:latin typeface="Helvetica Neue Regular"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200" b="0" i="0" dirty="0">
                        <a:solidFill>
                          <a:schemeClr val="bg1"/>
                        </a:solidFill>
                        <a:latin typeface="Helvetica Neue Regular"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b="0" i="0" dirty="0">
                        <a:solidFill>
                          <a:schemeClr val="bg1"/>
                        </a:solidFill>
                        <a:latin typeface="Helvetica Neue Regular"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b="0" i="0" dirty="0">
                        <a:solidFill>
                          <a:schemeClr val="bg1"/>
                        </a:solidFill>
                        <a:latin typeface="Helvetica Neue Regular"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103997669"/>
                  </a:ext>
                </a:extLst>
              </a:tr>
              <a:tr h="233569">
                <a:tc>
                  <a:txBody>
                    <a:bodyPr/>
                    <a:lstStyle/>
                    <a:p>
                      <a:r>
                        <a:rPr lang="en-US" sz="1200" b="0" i="0" dirty="0" smtClean="0">
                          <a:solidFill>
                            <a:schemeClr val="bg1"/>
                          </a:solidFill>
                          <a:latin typeface="Helvetica Neue Regular" charset="0"/>
                        </a:rPr>
                        <a:t>id: </a:t>
                      </a:r>
                      <a:r>
                        <a:rPr lang="en-US" sz="1200" b="0" i="0" dirty="0">
                          <a:solidFill>
                            <a:schemeClr val="bg1"/>
                          </a:solidFill>
                          <a:latin typeface="Helvetica Neue Regular" charset="0"/>
                        </a:rPr>
                        <a:t>integer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r>
                        <a:rPr lang="en-US" sz="1200" b="0" i="0" dirty="0" smtClean="0">
                          <a:solidFill>
                            <a:schemeClr val="bg1"/>
                          </a:solidFill>
                          <a:latin typeface="Helvetica Neue Regular" charset="0"/>
                        </a:rPr>
                        <a:t>DOB: </a:t>
                      </a:r>
                      <a:r>
                        <a:rPr lang="en-US" sz="1200" b="0" i="0" dirty="0">
                          <a:solidFill>
                            <a:schemeClr val="bg1"/>
                          </a:solidFill>
                          <a:latin typeface="Helvetica Neue Regular" charset="0"/>
                        </a:rPr>
                        <a:t>date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r>
                        <a:rPr lang="en-US" sz="1200" b="0" i="0" dirty="0" smtClean="0">
                          <a:solidFill>
                            <a:schemeClr val="bg1"/>
                          </a:solidFill>
                          <a:latin typeface="Helvetica Neue Regular" charset="0"/>
                        </a:rPr>
                        <a:t>GPA: float</a:t>
                      </a:r>
                      <a:endParaRPr lang="en-US" sz="1200" b="0" i="0" dirty="0">
                        <a:solidFill>
                          <a:schemeClr val="bg1"/>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r>
                        <a:rPr lang="en-US" sz="1200" b="0" i="0" dirty="0" smtClean="0">
                          <a:solidFill>
                            <a:schemeClr val="bg1"/>
                          </a:solidFill>
                          <a:latin typeface="Helvetica Neue Regular" charset="0"/>
                        </a:rPr>
                        <a:t>Risk:</a:t>
                      </a:r>
                      <a:r>
                        <a:rPr lang="en-US" sz="1200" b="0" i="0" baseline="0" dirty="0" smtClean="0">
                          <a:solidFill>
                            <a:schemeClr val="bg1"/>
                          </a:solidFill>
                          <a:latin typeface="Helvetica Neue Regular" charset="0"/>
                        </a:rPr>
                        <a:t> float</a:t>
                      </a:r>
                      <a:endParaRPr lang="en-US" sz="1200" b="0" i="0" dirty="0">
                        <a:solidFill>
                          <a:schemeClr val="bg1"/>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xmlns="" val="2580008531"/>
                  </a:ext>
                </a:extLst>
              </a:tr>
              <a:tr h="233569">
                <a:tc>
                  <a:txBody>
                    <a:bodyPr/>
                    <a:lstStyle/>
                    <a:p>
                      <a:r>
                        <a:rPr lang="en-US" sz="1200" b="0" i="0" dirty="0">
                          <a:solidFill>
                            <a:sysClr val="windowText" lastClr="000000"/>
                          </a:solidFill>
                          <a:latin typeface="Helvetica Neue Regular" charset="0"/>
                        </a:rPr>
                        <a:t>123457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01/16/1997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3.2</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465</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xmlns="" val="4207947578"/>
                  </a:ext>
                </a:extLst>
              </a:tr>
              <a:tr h="233569">
                <a:tc>
                  <a:txBody>
                    <a:bodyPr/>
                    <a:lstStyle/>
                    <a:p>
                      <a:r>
                        <a:rPr lang="en-US" sz="1200" b="0" i="0" dirty="0" smtClean="0">
                          <a:solidFill>
                            <a:sysClr val="windowText" lastClr="000000"/>
                          </a:solidFill>
                          <a:latin typeface="Helvetica Neue Regular" charset="0"/>
                        </a:rPr>
                        <a:t>123458</a:t>
                      </a:r>
                      <a:endParaRPr lang="en-US" sz="1200" b="0" i="0" dirty="0">
                        <a:solidFill>
                          <a:sysClr val="windowText" lastClr="000000"/>
                        </a:solidFill>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01/24/2017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2.7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28</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xmlns="" val="1430230120"/>
                  </a:ext>
                </a:extLst>
              </a:tr>
              <a:tr h="23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ysClr val="windowText" lastClr="000000"/>
                          </a:solidFill>
                          <a:latin typeface="Helvetica Neue Regular" charset="0"/>
                        </a:rPr>
                        <a:t>123457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01/16/2002</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5.0</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27</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xmlns="" val="2359202535"/>
                  </a:ext>
                </a:extLst>
              </a:tr>
              <a:tr h="23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smtClean="0">
                          <a:solidFill>
                            <a:sysClr val="windowText" lastClr="000000"/>
                          </a:solidFill>
                          <a:latin typeface="Helvetica Neue Regular" charset="0"/>
                        </a:rPr>
                        <a:t>123459</a:t>
                      </a:r>
                      <a:endParaRPr lang="en-US" sz="1200" b="0" i="0" dirty="0">
                        <a:solidFill>
                          <a:sysClr val="windowText" lastClr="000000"/>
                        </a:solidFill>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03/22/1996</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3.6</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31</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23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smtClean="0">
                          <a:solidFill>
                            <a:sysClr val="windowText" lastClr="000000"/>
                          </a:solidFill>
                          <a:latin typeface="Helvetica Neue Regular" charset="0"/>
                        </a:rPr>
                        <a:t>123460</a:t>
                      </a:r>
                      <a:endParaRPr lang="en-US" sz="1200" b="0" i="0" dirty="0">
                        <a:solidFill>
                          <a:sysClr val="windowText" lastClr="000000"/>
                        </a:solidFill>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06/13/1997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2.2</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43</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bl>
          </a:graphicData>
        </a:graphic>
      </p:graphicFrame>
      <p:grpSp>
        <p:nvGrpSpPr>
          <p:cNvPr id="9" name="Group 8"/>
          <p:cNvGrpSpPr/>
          <p:nvPr/>
        </p:nvGrpSpPr>
        <p:grpSpPr>
          <a:xfrm>
            <a:off x="6096000" y="4023360"/>
            <a:ext cx="2752578" cy="768923"/>
            <a:chOff x="6096000" y="4023360"/>
            <a:chExt cx="2752578" cy="768923"/>
          </a:xfrm>
        </p:grpSpPr>
        <p:sp>
          <p:nvSpPr>
            <p:cNvPr id="7" name="Oval 6"/>
            <p:cNvSpPr/>
            <p:nvPr/>
          </p:nvSpPr>
          <p:spPr>
            <a:xfrm>
              <a:off x="6096000" y="4023360"/>
              <a:ext cx="2752578" cy="2391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
          <p:nvSpPr>
            <p:cNvPr id="8" name="Oval 7"/>
            <p:cNvSpPr/>
            <p:nvPr/>
          </p:nvSpPr>
          <p:spPr>
            <a:xfrm>
              <a:off x="6096000" y="4553132"/>
              <a:ext cx="2752578" cy="2391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grpSp>
      <p:sp>
        <p:nvSpPr>
          <p:cNvPr id="10" name="Oval 9"/>
          <p:cNvSpPr/>
          <p:nvPr/>
        </p:nvSpPr>
        <p:spPr>
          <a:xfrm>
            <a:off x="10216379" y="3904901"/>
            <a:ext cx="936081" cy="17747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
        <p:nvSpPr>
          <p:cNvPr id="11" name="Oval 10"/>
          <p:cNvSpPr/>
          <p:nvPr/>
        </p:nvSpPr>
        <p:spPr>
          <a:xfrm>
            <a:off x="7718785" y="4262511"/>
            <a:ext cx="936081" cy="290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
        <p:nvSpPr>
          <p:cNvPr id="12" name="Oval 11"/>
          <p:cNvSpPr/>
          <p:nvPr/>
        </p:nvSpPr>
        <p:spPr>
          <a:xfrm>
            <a:off x="9155084" y="4541464"/>
            <a:ext cx="292856" cy="2648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Tree>
    <p:extLst>
      <p:ext uri="{BB962C8B-B14F-4D97-AF65-F5344CB8AC3E}">
        <p14:creationId xmlns:p14="http://schemas.microsoft.com/office/powerpoint/2010/main" val="96817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Faithfulness Across Records: </a:t>
            </a:r>
            <a:r>
              <a:rPr lang="en-US" dirty="0"/>
              <a:t>Outliers</a:t>
            </a:r>
          </a:p>
        </p:txBody>
      </p:sp>
      <p:sp>
        <p:nvSpPr>
          <p:cNvPr id="3" name="Content Placeholder 2"/>
          <p:cNvSpPr>
            <a:spLocks noGrp="1"/>
          </p:cNvSpPr>
          <p:nvPr>
            <p:ph idx="1"/>
          </p:nvPr>
        </p:nvSpPr>
        <p:spPr/>
        <p:txBody>
          <a:bodyPr/>
          <a:lstStyle/>
          <a:p>
            <a:pPr marL="0" indent="0">
              <a:buNone/>
            </a:pPr>
            <a:r>
              <a:rPr lang="en-US" dirty="0" smtClean="0"/>
              <a:t>What is an “outlier”?</a:t>
            </a:r>
          </a:p>
          <a:p>
            <a:r>
              <a:rPr lang="en-US" dirty="0" smtClean="0"/>
              <a:t>A value that is “far” </a:t>
            </a:r>
            <a:r>
              <a:rPr lang="en-US" dirty="0"/>
              <a:t>from the </a:t>
            </a:r>
            <a:r>
              <a:rPr lang="en-US" dirty="0" smtClean="0"/>
              <a:t>“center”</a:t>
            </a:r>
            <a:endParaRPr lang="en-US" dirty="0"/>
          </a:p>
          <a:p>
            <a:endParaRPr lang="en-US" dirty="0" smtClean="0"/>
          </a:p>
          <a:p>
            <a:pPr marL="0" indent="0">
              <a:buNone/>
            </a:pPr>
            <a:r>
              <a:rPr lang="en-US" dirty="0" smtClean="0"/>
              <a:t>Distribution-based definition</a:t>
            </a:r>
            <a:endParaRPr lang="en-US" dirty="0"/>
          </a:p>
          <a:p>
            <a:pPr lvl="1"/>
            <a:r>
              <a:rPr lang="en-US" dirty="0"/>
              <a:t>Center (e.g. average, median)</a:t>
            </a:r>
          </a:p>
          <a:p>
            <a:pPr lvl="1"/>
            <a:r>
              <a:rPr lang="en-US" dirty="0"/>
              <a:t>Spread (e.g. standard deviation, IQR</a:t>
            </a:r>
            <a:r>
              <a:rPr lang="en-US" dirty="0" smtClean="0"/>
              <a:t>)</a:t>
            </a:r>
          </a:p>
        </p:txBody>
      </p:sp>
      <p:sp>
        <p:nvSpPr>
          <p:cNvPr id="8" name="Pentagon 7"/>
          <p:cNvSpPr/>
          <p:nvPr/>
        </p:nvSpPr>
        <p:spPr>
          <a:xfrm flipH="1">
            <a:off x="6315723" y="1696605"/>
            <a:ext cx="3818349" cy="503957"/>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future lectures!</a:t>
            </a:r>
          </a:p>
        </p:txBody>
      </p:sp>
      <p:graphicFrame>
        <p:nvGraphicFramePr>
          <p:cNvPr id="12" name="Table 11"/>
          <p:cNvGraphicFramePr>
            <a:graphicFrameLocks noGrp="1"/>
          </p:cNvGraphicFramePr>
          <p:nvPr>
            <p:extLst>
              <p:ext uri="{D42A27DB-BD31-4B8C-83A1-F6EECF244321}">
                <p14:modId xmlns:p14="http://schemas.microsoft.com/office/powerpoint/2010/main" val="702154231"/>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16" name="Picture 15"/>
          <p:cNvPicPr>
            <a:picLocks noChangeAspect="1"/>
          </p:cNvPicPr>
          <p:nvPr/>
        </p:nvPicPr>
        <p:blipFill>
          <a:blip r:embed="rId3"/>
          <a:stretch>
            <a:fillRect/>
          </a:stretch>
        </p:blipFill>
        <p:spPr>
          <a:xfrm>
            <a:off x="9484942" y="2655424"/>
            <a:ext cx="2707058" cy="1809505"/>
          </a:xfrm>
          <a:prstGeom prst="rect">
            <a:avLst/>
          </a:prstGeom>
        </p:spPr>
      </p:pic>
      <p:pic>
        <p:nvPicPr>
          <p:cNvPr id="17" name="Picture 16"/>
          <p:cNvPicPr>
            <a:picLocks noChangeAspect="1"/>
          </p:cNvPicPr>
          <p:nvPr/>
        </p:nvPicPr>
        <p:blipFill>
          <a:blip r:embed="rId4"/>
          <a:stretch>
            <a:fillRect/>
          </a:stretch>
        </p:blipFill>
        <p:spPr>
          <a:xfrm>
            <a:off x="6829373" y="4367458"/>
            <a:ext cx="3144174" cy="2119935"/>
          </a:xfrm>
          <a:prstGeom prst="rect">
            <a:avLst/>
          </a:prstGeom>
        </p:spPr>
      </p:pic>
    </p:spTree>
    <p:extLst>
      <p:ext uri="{BB962C8B-B14F-4D97-AF65-F5344CB8AC3E}">
        <p14:creationId xmlns:p14="http://schemas.microsoft.com/office/powerpoint/2010/main" val="16982380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right)">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2-EnterpriseAnalysisInterviews-VA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734" y="1428779"/>
            <a:ext cx="2983831" cy="3861427"/>
          </a:xfrm>
          <a:prstGeom prst="rect">
            <a:avLst/>
          </a:prstGeom>
          <a:ln>
            <a:solidFill>
              <a:schemeClr val="accent4"/>
            </a:solidFill>
          </a:ln>
          <a:effectLst>
            <a:outerShdw blurRad="76200" dir="13500000" sy="23000" kx="1200000" algn="br" rotWithShape="0">
              <a:prstClr val="black">
                <a:alpha val="20000"/>
              </a:prstClr>
            </a:outerShdw>
          </a:effectLst>
          <a:scene3d>
            <a:camera prst="perspectiveRight"/>
            <a:lightRig rig="threePt" dir="t"/>
          </a:scene3d>
        </p:spPr>
      </p:pic>
      <p:sp>
        <p:nvSpPr>
          <p:cNvPr id="3" name="Content Placeholder 2"/>
          <p:cNvSpPr txBox="1">
            <a:spLocks/>
          </p:cNvSpPr>
          <p:nvPr/>
        </p:nvSpPr>
        <p:spPr>
          <a:xfrm>
            <a:off x="5334000" y="1766511"/>
            <a:ext cx="5173340" cy="3200142"/>
          </a:xfrm>
          <a:prstGeom prst="rect">
            <a:avLst/>
          </a:prstGeom>
        </p:spPr>
        <p:txBody>
          <a:bodyPr lIns="64277" tIns="32139" rIns="64277" bIns="32139">
            <a:noAutofit/>
          </a:bodyPr>
          <a:lstStyle>
            <a:lvl1pPr marL="266527" indent="0" algn="l" rtl="0" fontAlgn="base">
              <a:spcBef>
                <a:spcPts val="2399"/>
              </a:spcBef>
              <a:spcAft>
                <a:spcPct val="0"/>
              </a:spcAft>
              <a:buSzPct val="75000"/>
              <a:buFont typeface="Lucida Grande"/>
              <a:buNone/>
              <a:defRPr sz="5800">
                <a:solidFill>
                  <a:schemeClr val="tx1"/>
                </a:solidFill>
                <a:latin typeface="Gotham Book"/>
                <a:ea typeface="Gotham Book"/>
                <a:cs typeface="Gotham Book"/>
                <a:sym typeface="Arial" charset="0"/>
              </a:defRPr>
            </a:lvl1pPr>
            <a:lvl2pPr marL="1367538" indent="-656799" algn="l" rtl="0" fontAlgn="base">
              <a:spcBef>
                <a:spcPts val="2399"/>
              </a:spcBef>
              <a:spcAft>
                <a:spcPct val="0"/>
              </a:spcAft>
              <a:buSzPct val="75000"/>
              <a:buFont typeface="Lucida Grande"/>
              <a:buChar char="✺"/>
              <a:defRPr sz="4800">
                <a:solidFill>
                  <a:schemeClr val="tx1"/>
                </a:solidFill>
                <a:latin typeface="Gotham Book"/>
                <a:ea typeface="Gotham Book"/>
                <a:cs typeface="Gotham Book"/>
                <a:sym typeface="Arial" charset="0"/>
              </a:defRPr>
            </a:lvl2pPr>
            <a:lvl3pPr marL="1657860" indent="-502911" algn="l" rtl="0" fontAlgn="base">
              <a:spcBef>
                <a:spcPts val="2399"/>
              </a:spcBef>
              <a:spcAft>
                <a:spcPct val="0"/>
              </a:spcAft>
              <a:buSzPct val="93000"/>
              <a:buFont typeface="Wingdings" charset="2"/>
              <a:buChar char="✺"/>
              <a:defRPr sz="3000">
                <a:solidFill>
                  <a:schemeClr val="tx1"/>
                </a:solidFill>
                <a:latin typeface="Gotham Book"/>
                <a:ea typeface="Gotham Book"/>
                <a:cs typeface="Gotham Book"/>
                <a:sym typeface="Arial" charset="0"/>
              </a:defRPr>
            </a:lvl3pPr>
            <a:lvl4pPr marL="2051304" indent="-452144" algn="l" rtl="0" fontAlgn="base">
              <a:spcBef>
                <a:spcPts val="2399"/>
              </a:spcBef>
              <a:spcAft>
                <a:spcPct val="0"/>
              </a:spcAft>
              <a:buSzPct val="93000"/>
              <a:buFont typeface="Lucida Grande"/>
              <a:buChar char="✺"/>
              <a:defRPr sz="2400">
                <a:solidFill>
                  <a:schemeClr val="tx1"/>
                </a:solidFill>
                <a:latin typeface="Gotham Book"/>
                <a:ea typeface="Gotham Book"/>
                <a:cs typeface="Gotham Book"/>
                <a:sym typeface="Arial" charset="0"/>
              </a:defRPr>
            </a:lvl4pPr>
            <a:lvl5pPr marL="2495516" indent="-452144" algn="l" rtl="0" fontAlgn="base">
              <a:spcBef>
                <a:spcPts val="2399"/>
              </a:spcBef>
              <a:spcAft>
                <a:spcPct val="0"/>
              </a:spcAft>
              <a:buSzPct val="93000"/>
              <a:buFont typeface="Lucida Grande"/>
              <a:buChar char="✺"/>
              <a:defRPr sz="2400">
                <a:solidFill>
                  <a:schemeClr val="tx1"/>
                </a:solidFill>
                <a:latin typeface="Gotham Book"/>
                <a:ea typeface="Gotham Book"/>
                <a:cs typeface="Gotham Book"/>
                <a:sym typeface="Arial" charset="0"/>
              </a:defRPr>
            </a:lvl5pPr>
            <a:lvl6pPr marL="2952422" indent="-452144" algn="just" rtl="0" fontAlgn="base">
              <a:spcBef>
                <a:spcPts val="2399"/>
              </a:spcBef>
              <a:spcAft>
                <a:spcPct val="0"/>
              </a:spcAft>
              <a:buSzPct val="93000"/>
              <a:buChar char="•"/>
              <a:defRPr sz="2400">
                <a:solidFill>
                  <a:srgbClr val="080079"/>
                </a:solidFill>
                <a:latin typeface="+mn-lt"/>
                <a:ea typeface="+mn-ea"/>
                <a:cs typeface="+mn-cs"/>
                <a:sym typeface="Arial" charset="0"/>
              </a:defRPr>
            </a:lvl6pPr>
            <a:lvl7pPr marL="3409322" indent="-452144" algn="just" rtl="0" fontAlgn="base">
              <a:spcBef>
                <a:spcPts val="2399"/>
              </a:spcBef>
              <a:spcAft>
                <a:spcPct val="0"/>
              </a:spcAft>
              <a:buSzPct val="93000"/>
              <a:buChar char="•"/>
              <a:defRPr sz="2400">
                <a:solidFill>
                  <a:srgbClr val="080079"/>
                </a:solidFill>
                <a:latin typeface="+mn-lt"/>
                <a:ea typeface="+mn-ea"/>
                <a:cs typeface="+mn-cs"/>
                <a:sym typeface="Arial" charset="0"/>
              </a:defRPr>
            </a:lvl7pPr>
            <a:lvl8pPr marL="3866228" indent="-452144" algn="just" rtl="0" fontAlgn="base">
              <a:spcBef>
                <a:spcPts val="2399"/>
              </a:spcBef>
              <a:spcAft>
                <a:spcPct val="0"/>
              </a:spcAft>
              <a:buSzPct val="93000"/>
              <a:buChar char="•"/>
              <a:defRPr sz="2400">
                <a:solidFill>
                  <a:srgbClr val="080079"/>
                </a:solidFill>
                <a:latin typeface="+mn-lt"/>
                <a:ea typeface="+mn-ea"/>
                <a:cs typeface="+mn-cs"/>
                <a:sym typeface="Arial" charset="0"/>
              </a:defRPr>
            </a:lvl8pPr>
            <a:lvl9pPr marL="4323131" indent="-452144" algn="just" rtl="0" fontAlgn="base">
              <a:spcBef>
                <a:spcPts val="2399"/>
              </a:spcBef>
              <a:spcAft>
                <a:spcPct val="0"/>
              </a:spcAft>
              <a:buSzPct val="93000"/>
              <a:buChar char="•"/>
              <a:defRPr sz="2400">
                <a:solidFill>
                  <a:srgbClr val="080079"/>
                </a:solidFill>
                <a:latin typeface="+mn-lt"/>
                <a:ea typeface="+mn-ea"/>
                <a:cs typeface="+mn-cs"/>
                <a:sym typeface="Arial" charset="0"/>
              </a:defRPr>
            </a:lvl9pPr>
          </a:lstStyle>
          <a:p>
            <a:pPr defTabSz="642816">
              <a:spcBef>
                <a:spcPts val="0"/>
              </a:spcBef>
            </a:pPr>
            <a:endParaRPr lang="en-US" sz="1800" dirty="0">
              <a:solidFill>
                <a:srgbClr val="4E5423"/>
              </a:solidFill>
              <a:latin typeface="Helvetica Neue Regular" charset="0"/>
            </a:endParaRPr>
          </a:p>
          <a:p>
            <a:pPr algn="ctr" defTabSz="642816">
              <a:spcBef>
                <a:spcPts val="0"/>
              </a:spcBef>
            </a:pPr>
            <a:r>
              <a:rPr lang="en-US" sz="1800" dirty="0">
                <a:solidFill>
                  <a:srgbClr val="4E5423"/>
                </a:solidFill>
                <a:latin typeface="Helvetica Neue Regular" charset="0"/>
              </a:rPr>
              <a:t>Interview study of</a:t>
            </a:r>
            <a:r>
              <a:rPr lang="en-US" sz="1800" dirty="0">
                <a:solidFill>
                  <a:srgbClr val="B2C7A6"/>
                </a:solidFill>
                <a:latin typeface="Helvetica Neue Regular" charset="0"/>
              </a:rPr>
              <a:t> </a:t>
            </a:r>
            <a:r>
              <a:rPr lang="en-US" sz="1800" dirty="0">
                <a:solidFill>
                  <a:srgbClr val="21B83A"/>
                </a:solidFill>
                <a:latin typeface="Helvetica Neue Regular" charset="0"/>
              </a:rPr>
              <a:t>35 analysts</a:t>
            </a:r>
            <a:endParaRPr lang="en-US" sz="1800" dirty="0">
              <a:solidFill>
                <a:srgbClr val="4676A2"/>
              </a:solidFill>
              <a:latin typeface="Helvetica Neue Regular" charset="0"/>
            </a:endParaRPr>
          </a:p>
          <a:p>
            <a:pPr defTabSz="642816">
              <a:spcBef>
                <a:spcPts val="0"/>
              </a:spcBef>
            </a:pPr>
            <a:endParaRPr lang="en-US" sz="1800" dirty="0">
              <a:solidFill>
                <a:srgbClr val="4E5423"/>
              </a:solidFill>
              <a:latin typeface="Helvetica Neue Regular" charset="0"/>
            </a:endParaRPr>
          </a:p>
        </p:txBody>
      </p:sp>
      <p:grpSp>
        <p:nvGrpSpPr>
          <p:cNvPr id="4" name="Group 3"/>
          <p:cNvGrpSpPr/>
          <p:nvPr/>
        </p:nvGrpSpPr>
        <p:grpSpPr>
          <a:xfrm>
            <a:off x="5414365" y="2599199"/>
            <a:ext cx="4855471" cy="2223070"/>
            <a:chOff x="3153804" y="3498397"/>
            <a:chExt cx="6011724" cy="3161699"/>
          </a:xfrm>
        </p:grpSpPr>
        <p:sp>
          <p:nvSpPr>
            <p:cNvPr id="5" name="Content Placeholder 2"/>
            <p:cNvSpPr txBox="1">
              <a:spLocks/>
            </p:cNvSpPr>
            <p:nvPr/>
          </p:nvSpPr>
          <p:spPr>
            <a:xfrm>
              <a:off x="3153804" y="3535895"/>
              <a:ext cx="4343400" cy="3124201"/>
            </a:xfrm>
            <a:prstGeom prst="rect">
              <a:avLst/>
            </a:prstGeom>
          </p:spPr>
          <p:txBody>
            <a:bodyPr vert="horz" lIns="91440" tIns="45720" rIns="91440" bIns="45720" rtlCol="0">
              <a:noAutofit/>
            </a:bodyPr>
            <a:lstStyle/>
            <a:p>
              <a:pPr marL="241044" indent="-241044" defTabSz="642816">
                <a:defRPr/>
              </a:pPr>
              <a:r>
                <a:rPr lang="en-US" sz="1600" dirty="0">
                  <a:solidFill>
                    <a:srgbClr val="21B83A"/>
                  </a:solidFill>
                  <a:latin typeface="Helvetica Neue Regular" charset="0"/>
                  <a:cs typeface="Gotham Book"/>
                  <a:sym typeface="Gill Sans" charset="0"/>
                </a:rPr>
                <a:t>25 companies</a:t>
              </a:r>
            </a:p>
            <a:p>
              <a:pPr marL="241044" indent="-241044" defTabSz="642816">
                <a:defRPr/>
              </a:pPr>
              <a:r>
                <a:rPr lang="en-US" sz="1600" dirty="0">
                  <a:solidFill>
                    <a:srgbClr val="4E5423"/>
                  </a:solidFill>
                  <a:latin typeface="Helvetica Neue Regular" charset="0"/>
                  <a:cs typeface="Gotham Book"/>
                  <a:sym typeface="Gill Sans" charset="0"/>
                </a:rPr>
                <a:t>Healthcare</a:t>
              </a:r>
            </a:p>
            <a:p>
              <a:pPr marL="241044" indent="-241044" defTabSz="642783">
                <a:defRPr/>
              </a:pPr>
              <a:r>
                <a:rPr lang="en-US" sz="1600" dirty="0">
                  <a:solidFill>
                    <a:srgbClr val="4E5423"/>
                  </a:solidFill>
                  <a:latin typeface="Helvetica Neue Regular" charset="0"/>
                  <a:cs typeface="Gotham Book"/>
                  <a:sym typeface="Gill Sans" charset="0"/>
                </a:rPr>
                <a:t>Retail, Marketing</a:t>
              </a:r>
            </a:p>
            <a:p>
              <a:pPr marL="241044" indent="-241044" defTabSz="642783">
                <a:defRPr/>
              </a:pPr>
              <a:r>
                <a:rPr lang="en-US" sz="1600" dirty="0">
                  <a:solidFill>
                    <a:srgbClr val="4E5423"/>
                  </a:solidFill>
                  <a:latin typeface="Helvetica Neue Regular" charset="0"/>
                  <a:cs typeface="Gotham Book"/>
                  <a:sym typeface="Gill Sans" charset="0"/>
                </a:rPr>
                <a:t>Social networking</a:t>
              </a:r>
            </a:p>
            <a:p>
              <a:pPr marL="241044" indent="-241044" defTabSz="642783">
                <a:defRPr/>
              </a:pPr>
              <a:r>
                <a:rPr lang="en-US" sz="1600" dirty="0">
                  <a:solidFill>
                    <a:srgbClr val="4E5423"/>
                  </a:solidFill>
                  <a:latin typeface="Helvetica Neue Regular" charset="0"/>
                  <a:cs typeface="Gotham Book"/>
                  <a:sym typeface="Gill Sans" charset="0"/>
                </a:rPr>
                <a:t>Media</a:t>
              </a:r>
            </a:p>
            <a:p>
              <a:pPr marL="241044" indent="-241044" defTabSz="642783">
                <a:defRPr/>
              </a:pPr>
              <a:r>
                <a:rPr lang="en-US" sz="1600" dirty="0">
                  <a:solidFill>
                    <a:srgbClr val="4E5423"/>
                  </a:solidFill>
                  <a:latin typeface="Helvetica Neue Regular" charset="0"/>
                  <a:cs typeface="Gotham Book"/>
                  <a:sym typeface="Gill Sans" charset="0"/>
                </a:rPr>
                <a:t>Finance, Insurance</a:t>
              </a:r>
            </a:p>
          </p:txBody>
        </p:sp>
        <p:sp>
          <p:nvSpPr>
            <p:cNvPr id="6" name="Content Placeholder 6"/>
            <p:cNvSpPr txBox="1">
              <a:spLocks/>
            </p:cNvSpPr>
            <p:nvPr/>
          </p:nvSpPr>
          <p:spPr>
            <a:xfrm>
              <a:off x="5814793" y="3498397"/>
              <a:ext cx="3350735" cy="2992366"/>
            </a:xfrm>
            <a:prstGeom prst="rect">
              <a:avLst/>
            </a:prstGeom>
          </p:spPr>
          <p:txBody>
            <a:bodyPr>
              <a:noAutofit/>
            </a:bodyPr>
            <a:lstStyle/>
            <a:p>
              <a:pPr marL="241044" indent="-241044" algn="r" defTabSz="642816">
                <a:defRPr/>
              </a:pPr>
              <a:r>
                <a:rPr lang="en-US" sz="1600" dirty="0">
                  <a:solidFill>
                    <a:srgbClr val="21B83A"/>
                  </a:solidFill>
                  <a:latin typeface="Helvetica Neue Regular" charset="0"/>
                  <a:cs typeface="Gotham Book"/>
                  <a:sym typeface="Gill Sans" charset="0"/>
                </a:rPr>
                <a:t>Various titles</a:t>
              </a:r>
              <a:endParaRPr lang="en-US" sz="1600" dirty="0">
                <a:solidFill>
                  <a:srgbClr val="4E5423"/>
                </a:solidFill>
                <a:latin typeface="Helvetica Neue Regular" charset="0"/>
                <a:cs typeface="Gotham Book"/>
                <a:sym typeface="Gill Sans" charset="0"/>
              </a:endParaRPr>
            </a:p>
            <a:p>
              <a:pPr marL="241044" indent="-241044" algn="r" defTabSz="642783">
                <a:defRPr/>
              </a:pPr>
              <a:r>
                <a:rPr lang="en-US" sz="1600" dirty="0">
                  <a:solidFill>
                    <a:srgbClr val="4E5423"/>
                  </a:solidFill>
                  <a:latin typeface="Helvetica Neue Regular" charset="0"/>
                  <a:cs typeface="Gotham Book"/>
                  <a:sym typeface="Gill Sans" charset="0"/>
                </a:rPr>
                <a:t>Data analyst</a:t>
              </a:r>
            </a:p>
            <a:p>
              <a:pPr marL="241044" indent="-241044" algn="r" defTabSz="642783">
                <a:defRPr/>
              </a:pPr>
              <a:r>
                <a:rPr lang="en-US" sz="1600" dirty="0">
                  <a:solidFill>
                    <a:srgbClr val="4E5423"/>
                  </a:solidFill>
                  <a:latin typeface="Helvetica Neue Regular" charset="0"/>
                  <a:cs typeface="Gotham Book"/>
                  <a:sym typeface="Gill Sans" charset="0"/>
                </a:rPr>
                <a:t>Data scientist</a:t>
              </a:r>
            </a:p>
            <a:p>
              <a:pPr marL="241044" indent="-241044" algn="r" defTabSz="642783">
                <a:defRPr/>
              </a:pPr>
              <a:r>
                <a:rPr lang="en-US" sz="1600" dirty="0">
                  <a:solidFill>
                    <a:srgbClr val="4E5423"/>
                  </a:solidFill>
                  <a:latin typeface="Helvetica Neue Regular" charset="0"/>
                  <a:cs typeface="Gotham Book"/>
                  <a:sym typeface="Gill Sans" charset="0"/>
                </a:rPr>
                <a:t>Software engineer</a:t>
              </a:r>
            </a:p>
            <a:p>
              <a:pPr marL="241044" indent="-241044" algn="r" defTabSz="642783">
                <a:defRPr/>
              </a:pPr>
              <a:r>
                <a:rPr lang="en-US" sz="1600" dirty="0">
                  <a:solidFill>
                    <a:srgbClr val="4E5423"/>
                  </a:solidFill>
                  <a:latin typeface="Helvetica Neue Regular" charset="0"/>
                  <a:cs typeface="Gotham Book"/>
                  <a:sym typeface="Gill Sans" charset="0"/>
                </a:rPr>
                <a:t>Consultant</a:t>
              </a:r>
            </a:p>
            <a:p>
              <a:pPr marL="241044" indent="-241044" algn="r" defTabSz="642783">
                <a:defRPr/>
              </a:pPr>
              <a:r>
                <a:rPr lang="en-US" sz="1600" dirty="0">
                  <a:solidFill>
                    <a:srgbClr val="4E5423"/>
                  </a:solidFill>
                  <a:latin typeface="Helvetica Neue Regular" charset="0"/>
                  <a:cs typeface="Gotham Book"/>
                  <a:sym typeface="Gill Sans" charset="0"/>
                </a:rPr>
                <a:t>Chief technical officer</a:t>
              </a:r>
            </a:p>
            <a:p>
              <a:pPr marL="241044" indent="-241044" defTabSz="642783">
                <a:spcBef>
                  <a:spcPct val="20000"/>
                </a:spcBef>
                <a:defRPr/>
              </a:pPr>
              <a:endParaRPr lang="en-US" sz="1600" dirty="0">
                <a:solidFill>
                  <a:srgbClr val="4E5423"/>
                </a:solidFill>
                <a:latin typeface="Helvetica Neue Regular" charset="0"/>
                <a:cs typeface="Gotham Book"/>
                <a:sym typeface="Gill Sans" charset="0"/>
              </a:endParaRPr>
            </a:p>
          </p:txBody>
        </p:sp>
      </p:grpSp>
      <p:sp>
        <p:nvSpPr>
          <p:cNvPr id="7" name="Rectangle 6"/>
          <p:cNvSpPr/>
          <p:nvPr/>
        </p:nvSpPr>
        <p:spPr>
          <a:xfrm>
            <a:off x="3436376" y="5613759"/>
            <a:ext cx="7021774" cy="495793"/>
          </a:xfrm>
          <a:prstGeom prst="rect">
            <a:avLst/>
          </a:prstGeom>
        </p:spPr>
        <p:txBody>
          <a:bodyPr wrap="square" lIns="64277" tIns="32139" rIns="64277" bIns="32139">
            <a:spAutoFit/>
          </a:bodyPr>
          <a:lstStyle/>
          <a:p>
            <a:pPr defTabSz="642816" fontAlgn="base">
              <a:spcBef>
                <a:spcPct val="0"/>
              </a:spcBef>
              <a:spcAft>
                <a:spcPct val="0"/>
              </a:spcAft>
            </a:pPr>
            <a:r>
              <a:rPr lang="en-US" sz="1400" dirty="0" err="1">
                <a:solidFill>
                  <a:srgbClr val="000000"/>
                </a:solidFill>
                <a:latin typeface="Helvetica Neue Regular" charset="0"/>
                <a:cs typeface="Gotham Light"/>
                <a:sym typeface="Gill Sans" charset="0"/>
              </a:rPr>
              <a:t>Kandel</a:t>
            </a:r>
            <a:r>
              <a:rPr lang="en-US" sz="1400" dirty="0">
                <a:solidFill>
                  <a:srgbClr val="000000"/>
                </a:solidFill>
                <a:latin typeface="Helvetica Neue Regular" charset="0"/>
                <a:cs typeface="Gotham Light"/>
                <a:sym typeface="Gill Sans" charset="0"/>
              </a:rPr>
              <a:t> et al.  “Enterprise Data Analysis and Visualization: An Interview Study. </a:t>
            </a:r>
            <a:br>
              <a:rPr lang="en-US" sz="1400" dirty="0">
                <a:solidFill>
                  <a:srgbClr val="000000"/>
                </a:solidFill>
                <a:latin typeface="Helvetica Neue Regular" charset="0"/>
                <a:cs typeface="Gotham Light"/>
                <a:sym typeface="Gill Sans" charset="0"/>
              </a:rPr>
            </a:br>
            <a:r>
              <a:rPr lang="en-US" sz="1400" dirty="0">
                <a:solidFill>
                  <a:srgbClr val="000000"/>
                </a:solidFill>
                <a:latin typeface="Helvetica Neue Regular" charset="0"/>
                <a:cs typeface="Gotham Light"/>
                <a:sym typeface="Gill Sans" charset="0"/>
              </a:rPr>
              <a:t>IEEE Visual Analytics Science &amp; Technology (VAST), 2012</a:t>
            </a:r>
          </a:p>
        </p:txBody>
      </p:sp>
      <p:sp>
        <p:nvSpPr>
          <p:cNvPr id="20" name="Title 19"/>
          <p:cNvSpPr>
            <a:spLocks noGrp="1"/>
          </p:cNvSpPr>
          <p:nvPr>
            <p:ph type="title"/>
          </p:nvPr>
        </p:nvSpPr>
        <p:spPr>
          <a:xfrm>
            <a:off x="544530" y="178594"/>
            <a:ext cx="10644027" cy="1366272"/>
          </a:xfrm>
        </p:spPr>
        <p:txBody>
          <a:bodyPr/>
          <a:lstStyle/>
          <a:p>
            <a:pPr algn="l"/>
            <a:r>
              <a:rPr lang="en-US" sz="2500" dirty="0">
                <a:cs typeface="Gotham Light"/>
              </a:rPr>
              <a:t>Enterprise Data Analysis and Visualization: An Interview Study</a:t>
            </a:r>
          </a:p>
        </p:txBody>
      </p:sp>
      <p:sp>
        <p:nvSpPr>
          <p:cNvPr id="8" name="Rectangle 7"/>
          <p:cNvSpPr/>
          <p:nvPr/>
        </p:nvSpPr>
        <p:spPr>
          <a:xfrm>
            <a:off x="3436376" y="6063773"/>
            <a:ext cx="4471993" cy="307777"/>
          </a:xfrm>
          <a:prstGeom prst="rect">
            <a:avLst/>
          </a:prstGeom>
        </p:spPr>
        <p:txBody>
          <a:bodyPr wrap="none">
            <a:spAutoFit/>
          </a:bodyPr>
          <a:lstStyle/>
          <a:p>
            <a:r>
              <a:rPr lang="en-US" sz="1400" dirty="0">
                <a:latin typeface="Helvetica Neue Regular" charset="0"/>
              </a:rPr>
              <a:t>http://</a:t>
            </a:r>
            <a:r>
              <a:rPr lang="en-US" sz="1400" dirty="0" err="1">
                <a:latin typeface="Helvetica Neue Regular" charset="0"/>
              </a:rPr>
              <a:t>db.cs.berkeley.edu</a:t>
            </a:r>
            <a:r>
              <a:rPr lang="en-US" sz="1400" dirty="0">
                <a:latin typeface="Helvetica Neue Regular" charset="0"/>
              </a:rPr>
              <a:t>/papers/vast12-interview.pdf</a:t>
            </a:r>
          </a:p>
        </p:txBody>
      </p:sp>
    </p:spTree>
    <p:extLst>
      <p:ext uri="{BB962C8B-B14F-4D97-AF65-F5344CB8AC3E}">
        <p14:creationId xmlns:p14="http://schemas.microsoft.com/office/powerpoint/2010/main" val="1866018177"/>
      </p:ext>
    </p:extLst>
  </p:cSld>
  <p:clrMapOvr>
    <a:masterClrMapping/>
  </p:clrMapOvr>
  <mc:AlternateContent xmlns:mc="http://schemas.openxmlformats.org/markup-compatibility/2006" xmlns:p14="http://schemas.microsoft.com/office/powerpoint/2010/main">
    <mc:Choice Requires="p14">
      <p:transition spd="slow" p14:dur="2000" advTm="14559"/>
    </mc:Choice>
    <mc:Fallback xmlns="">
      <p:transition spd="slow" advTm="14559"/>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with Outliers?</a:t>
            </a:r>
          </a:p>
        </p:txBody>
      </p:sp>
      <p:sp>
        <p:nvSpPr>
          <p:cNvPr id="3" name="Content Placeholder 2"/>
          <p:cNvSpPr>
            <a:spLocks noGrp="1"/>
          </p:cNvSpPr>
          <p:nvPr>
            <p:ph idx="1"/>
          </p:nvPr>
        </p:nvSpPr>
        <p:spPr/>
        <p:txBody>
          <a:bodyPr>
            <a:normAutofit fontScale="70000" lnSpcReduction="20000"/>
          </a:bodyPr>
          <a:lstStyle/>
          <a:p>
            <a:pPr marL="0" indent="0">
              <a:buNone/>
            </a:pPr>
            <a:endParaRPr lang="en-US" dirty="0" smtClean="0"/>
          </a:p>
          <a:p>
            <a:pPr marL="0" indent="0">
              <a:buNone/>
            </a:pPr>
            <a:endParaRPr lang="en-US" dirty="0"/>
          </a:p>
          <a:p>
            <a:pPr marL="0" indent="0">
              <a:buNone/>
            </a:pPr>
            <a:r>
              <a:rPr lang="en-US" dirty="0" smtClean="0"/>
              <a:t>Delete</a:t>
            </a:r>
            <a:r>
              <a:rPr lang="en-US" dirty="0"/>
              <a:t>.</a:t>
            </a:r>
            <a:r>
              <a:rPr lang="en-US" dirty="0" smtClean="0"/>
              <a:t> </a:t>
            </a:r>
            <a:r>
              <a:rPr lang="en-US" dirty="0"/>
              <a:t>(“trimming</a:t>
            </a:r>
            <a:r>
              <a:rPr lang="en-US" dirty="0" smtClean="0"/>
              <a:t>”)</a:t>
            </a:r>
          </a:p>
          <a:p>
            <a:pPr marL="0" indent="0">
              <a:buNone/>
            </a:pPr>
            <a:endParaRPr lang="en-US" dirty="0" smtClean="0"/>
          </a:p>
          <a:p>
            <a:pPr marL="0" indent="0">
              <a:buNone/>
            </a:pPr>
            <a:endParaRPr lang="en-US" dirty="0"/>
          </a:p>
          <a:p>
            <a:pPr marL="0" indent="0">
              <a:buNone/>
            </a:pPr>
            <a:r>
              <a:rPr lang="en-US" dirty="0" smtClean="0"/>
              <a:t>Set </a:t>
            </a:r>
            <a:r>
              <a:rPr lang="en-US" dirty="0"/>
              <a:t>to a default</a:t>
            </a:r>
          </a:p>
          <a:p>
            <a:pPr lvl="1"/>
            <a:r>
              <a:rPr lang="en-US" dirty="0"/>
              <a:t>E.g. the nearest non-outlier (“</a:t>
            </a:r>
            <a:r>
              <a:rPr lang="en-US" dirty="0" err="1"/>
              <a:t>Winsorizing</a:t>
            </a:r>
            <a:r>
              <a:rPr lang="en-US" dirty="0" smtClean="0"/>
              <a:t>”)</a:t>
            </a:r>
          </a:p>
          <a:p>
            <a:pPr lvl="1"/>
            <a:endParaRPr lang="en-US" dirty="0" smtClean="0"/>
          </a:p>
          <a:p>
            <a:pPr lvl="1"/>
            <a:endParaRPr lang="en-US" dirty="0"/>
          </a:p>
          <a:p>
            <a:pPr marL="0" indent="0">
              <a:buNone/>
            </a:pPr>
            <a:r>
              <a:rPr lang="en-US" dirty="0"/>
              <a:t>Good Hygiene:</a:t>
            </a:r>
          </a:p>
          <a:p>
            <a:pPr lvl="1"/>
            <a:r>
              <a:rPr lang="en-US" dirty="0"/>
              <a:t>Leave the original column</a:t>
            </a:r>
          </a:p>
          <a:p>
            <a:pPr lvl="1"/>
            <a:r>
              <a:rPr lang="en-US" dirty="0"/>
              <a:t>Derive an indicator </a:t>
            </a:r>
            <a:r>
              <a:rPr lang="en-US" dirty="0" smtClean="0"/>
              <a:t>column to flag presence of outlier</a:t>
            </a:r>
            <a:endParaRPr lang="en-US" dirty="0"/>
          </a:p>
          <a:p>
            <a:pPr lvl="1"/>
            <a:r>
              <a:rPr lang="en-US" dirty="0"/>
              <a:t>Derive a clean </a:t>
            </a:r>
            <a:r>
              <a:rPr lang="en-US" dirty="0" smtClean="0"/>
              <a:t>column for your use</a:t>
            </a:r>
            <a:endParaRPr lang="en-US" dirty="0"/>
          </a:p>
          <a:p>
            <a:pPr lvl="1"/>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10" name="Picture 9"/>
          <p:cNvPicPr>
            <a:picLocks noChangeAspect="1"/>
          </p:cNvPicPr>
          <p:nvPr/>
        </p:nvPicPr>
        <p:blipFill rotWithShape="1">
          <a:blip r:embed="rId2"/>
          <a:srcRect l="25165" r="62264" b="14918"/>
          <a:stretch/>
        </p:blipFill>
        <p:spPr>
          <a:xfrm>
            <a:off x="7731310" y="796422"/>
            <a:ext cx="933764" cy="3722600"/>
          </a:xfrm>
          <a:prstGeom prst="rect">
            <a:avLst/>
          </a:prstGeom>
        </p:spPr>
      </p:pic>
      <p:pic>
        <p:nvPicPr>
          <p:cNvPr id="11" name="Picture 10"/>
          <p:cNvPicPr>
            <a:picLocks noChangeAspect="1"/>
          </p:cNvPicPr>
          <p:nvPr/>
        </p:nvPicPr>
        <p:blipFill rotWithShape="1">
          <a:blip r:embed="rId2"/>
          <a:srcRect l="25165" t="17520" r="62264" b="14918"/>
          <a:stretch/>
        </p:blipFill>
        <p:spPr>
          <a:xfrm>
            <a:off x="9075673" y="3627620"/>
            <a:ext cx="933764" cy="2956060"/>
          </a:xfrm>
          <a:prstGeom prst="rect">
            <a:avLst/>
          </a:prstGeom>
        </p:spPr>
      </p:pic>
      <p:sp>
        <p:nvSpPr>
          <p:cNvPr id="7" name="Rectangle 6"/>
          <p:cNvSpPr/>
          <p:nvPr/>
        </p:nvSpPr>
        <p:spPr>
          <a:xfrm>
            <a:off x="7977070" y="1289833"/>
            <a:ext cx="853679" cy="369332"/>
          </a:xfrm>
          <a:prstGeom prst="rect">
            <a:avLst/>
          </a:prstGeom>
        </p:spPr>
        <p:txBody>
          <a:bodyPr wrap="square">
            <a:spAutoFit/>
          </a:bodyPr>
          <a:lstStyle/>
          <a:p>
            <a:r>
              <a:rPr lang="en-US" dirty="0" smtClean="0">
                <a:latin typeface="Apple Color Emoji" charset="0"/>
              </a:rPr>
              <a:t>❌</a:t>
            </a:r>
            <a:endParaRPr lang="en-US" dirty="0">
              <a:effectLst/>
              <a:latin typeface="Apple Color Emoji" charset="0"/>
            </a:endParaRPr>
          </a:p>
        </p:txBody>
      </p:sp>
      <p:pic>
        <p:nvPicPr>
          <p:cNvPr id="13" name="Picture 12"/>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13203" b="17040" l="29558" r="33110"/>
                    </a14:imgEffect>
                  </a14:imgLayer>
                </a14:imgProps>
              </a:ext>
            </a:extLst>
          </a:blip>
          <a:srcRect l="29114" t="12723" r="66446" b="82480"/>
          <a:stretch/>
        </p:blipFill>
        <p:spPr>
          <a:xfrm>
            <a:off x="9377661" y="3417757"/>
            <a:ext cx="329784" cy="209863"/>
          </a:xfrm>
          <a:prstGeom prst="rect">
            <a:avLst/>
          </a:prstGeom>
        </p:spPr>
      </p:pic>
    </p:spTree>
    <p:extLst>
      <p:ext uri="{BB962C8B-B14F-4D97-AF65-F5344CB8AC3E}">
        <p14:creationId xmlns:p14="http://schemas.microsoft.com/office/powerpoint/2010/main" val="1211373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par>
                          <p:cTn id="31" fill="hold">
                            <p:stCondLst>
                              <p:cond delay="0"/>
                            </p:stCondLst>
                            <p:childTnLst>
                              <p:par>
                                <p:cTn id="32" presetID="0" presetClass="path" presetSubtype="0" accel="50000" decel="50000" fill="hold" nodeType="afterEffect">
                                  <p:stCondLst>
                                    <p:cond delay="0"/>
                                  </p:stCondLst>
                                  <p:childTnLst>
                                    <p:animMotion origin="layout" path="M -0.00026 0.00185 L -0.00104 0.07014 " pathEditMode="relative" rAng="0" ptsTypes="AA">
                                      <p:cBhvr>
                                        <p:cTn id="33" dur="1000" fill="hold"/>
                                        <p:tgtEl>
                                          <p:spTgt spid="13"/>
                                        </p:tgtEl>
                                        <p:attrNameLst>
                                          <p:attrName>ppt_x</p:attrName>
                                          <p:attrName>ppt_y</p:attrName>
                                        </p:attrNameLst>
                                      </p:cBhvr>
                                      <p:rCtr x="-39" y="3403"/>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6945" y="365125"/>
            <a:ext cx="9838110" cy="6714228"/>
          </a:xfrm>
        </p:spPr>
      </p:pic>
      <p:sp>
        <p:nvSpPr>
          <p:cNvPr id="3" name="Rectangle 2"/>
          <p:cNvSpPr/>
          <p:nvPr/>
        </p:nvSpPr>
        <p:spPr>
          <a:xfrm>
            <a:off x="1930400" y="2810933"/>
            <a:ext cx="220133" cy="186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841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Assessing </a:t>
            </a:r>
            <a:r>
              <a:rPr lang="en-US" dirty="0" smtClean="0"/>
              <a:t>Faithfulness </a:t>
            </a:r>
            <a:r>
              <a:rPr lang="en-US" dirty="0"/>
              <a:t>Within Records: Dependencies and Correlations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19781" b="19781"/>
          <a:stretch>
            <a:fillRect/>
          </a:stretch>
        </p:blipFill>
        <p:spPr/>
      </p:pic>
      <p:graphicFrame>
        <p:nvGraphicFramePr>
          <p:cNvPr id="9" name="Table 8"/>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
        <p:nvSpPr>
          <p:cNvPr id="5" name="Rectangle 4"/>
          <p:cNvSpPr/>
          <p:nvPr/>
        </p:nvSpPr>
        <p:spPr>
          <a:xfrm>
            <a:off x="7359650" y="2257425"/>
            <a:ext cx="241299" cy="8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457950" y="2471737"/>
            <a:ext cx="257175" cy="100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19954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r>
              <a:rPr lang="en-US" dirty="0" smtClean="0"/>
              <a:t>Dependencies (FDs)</a:t>
            </a:r>
            <a:endParaRPr lang="en-US" dirty="0"/>
          </a:p>
        </p:txBody>
      </p:sp>
      <p:sp>
        <p:nvSpPr>
          <p:cNvPr id="3" name="Content Placeholder 2"/>
          <p:cNvSpPr>
            <a:spLocks noGrp="1"/>
          </p:cNvSpPr>
          <p:nvPr>
            <p:ph idx="1"/>
          </p:nvPr>
        </p:nvSpPr>
        <p:spPr/>
        <p:txBody>
          <a:bodyPr anchor="ctr">
            <a:normAutofit/>
          </a:bodyPr>
          <a:lstStyle/>
          <a:p>
            <a:r>
              <a:rPr lang="en-US" sz="2400" dirty="0"/>
              <a:t>Generalization of Keys</a:t>
            </a:r>
          </a:p>
          <a:p>
            <a:r>
              <a:rPr lang="en-US" sz="2400" dirty="0"/>
              <a:t>Attribute A </a:t>
            </a:r>
            <a:r>
              <a:rPr lang="en-US" sz="2400" i="1" dirty="0"/>
              <a:t>determines</a:t>
            </a:r>
            <a:r>
              <a:rPr lang="en-US" sz="2400" dirty="0"/>
              <a:t> Attribute B</a:t>
            </a:r>
          </a:p>
          <a:p>
            <a:pPr lvl="1"/>
            <a:r>
              <a:rPr lang="en-US" sz="1800" dirty="0" err="1">
                <a:solidFill>
                  <a:schemeClr val="accent6"/>
                </a:solidFill>
                <a:latin typeface="Monaco" charset="0"/>
                <a:ea typeface="Monaco" charset="0"/>
                <a:cs typeface="Monaco" charset="0"/>
              </a:rPr>
              <a:t>customer_id</a:t>
            </a:r>
            <a:r>
              <a:rPr lang="en-US" sz="1800" dirty="0">
                <a:solidFill>
                  <a:schemeClr val="accent6"/>
                </a:solidFill>
                <a:latin typeface="Monaco" charset="0"/>
                <a:ea typeface="Monaco" charset="0"/>
                <a:cs typeface="Monaco" charset="0"/>
              </a:rPr>
              <a:t> -&gt; </a:t>
            </a:r>
            <a:r>
              <a:rPr lang="en-US" sz="1800" dirty="0" err="1" smtClean="0">
                <a:solidFill>
                  <a:schemeClr val="accent6"/>
                </a:solidFill>
                <a:latin typeface="Monaco" charset="0"/>
                <a:ea typeface="Monaco" charset="0"/>
                <a:cs typeface="Monaco" charset="0"/>
              </a:rPr>
              <a:t>age_code</a:t>
            </a:r>
            <a:endParaRPr lang="en-US" sz="1800" dirty="0" smtClean="0">
              <a:solidFill>
                <a:schemeClr val="accent6"/>
              </a:solidFill>
              <a:latin typeface="Monaco" charset="0"/>
              <a:ea typeface="Monaco" charset="0"/>
              <a:cs typeface="Monaco" charset="0"/>
            </a:endParaRPr>
          </a:p>
          <a:p>
            <a:pPr lvl="1"/>
            <a:r>
              <a:rPr lang="en-US" sz="1800" dirty="0" smtClean="0">
                <a:ea typeface="Monaco" charset="0"/>
                <a:cs typeface="Monaco" charset="0"/>
              </a:rPr>
              <a:t>i.e. </a:t>
            </a:r>
            <a:r>
              <a:rPr lang="en-US" sz="1800" dirty="0" err="1" smtClean="0">
                <a:ea typeface="Monaco" charset="0"/>
                <a:cs typeface="Monaco" charset="0"/>
              </a:rPr>
              <a:t>age_code</a:t>
            </a:r>
            <a:r>
              <a:rPr lang="en-US" sz="1800" dirty="0" smtClean="0">
                <a:ea typeface="Monaco" charset="0"/>
                <a:cs typeface="Monaco" charset="0"/>
              </a:rPr>
              <a:t> = f(</a:t>
            </a:r>
            <a:r>
              <a:rPr lang="en-US" sz="1800" dirty="0" err="1" smtClean="0">
                <a:ea typeface="Monaco" charset="0"/>
                <a:cs typeface="Monaco" charset="0"/>
              </a:rPr>
              <a:t>customer_id</a:t>
            </a:r>
            <a:r>
              <a:rPr lang="en-US" sz="1800" dirty="0" smtClean="0">
                <a:ea typeface="Monaco" charset="0"/>
                <a:cs typeface="Monaco" charset="0"/>
              </a:rPr>
              <a:t>)</a:t>
            </a:r>
          </a:p>
          <a:p>
            <a:pPr lvl="2"/>
            <a:r>
              <a:rPr lang="en-US" sz="1400" dirty="0" smtClean="0">
                <a:ea typeface="Monaco" charset="0"/>
                <a:cs typeface="Monaco" charset="0"/>
              </a:rPr>
              <a:t>Function represented as lookup table</a:t>
            </a:r>
            <a:endParaRPr lang="en-US" sz="1400" dirty="0"/>
          </a:p>
          <a:p>
            <a:r>
              <a:rPr lang="en-US" sz="2400" dirty="0"/>
              <a:t>More generally, a set of columns determines another set of columns</a:t>
            </a:r>
          </a:p>
          <a:p>
            <a:pPr lvl="1"/>
            <a:r>
              <a:rPr lang="en-US" sz="1800" dirty="0">
                <a:solidFill>
                  <a:schemeClr val="accent6"/>
                </a:solidFill>
                <a:latin typeface="Monaco" charset="0"/>
                <a:ea typeface="Monaco" charset="0"/>
                <a:cs typeface="Monaco" charset="0"/>
              </a:rPr>
              <a:t>{</a:t>
            </a:r>
            <a:r>
              <a:rPr lang="en-US" sz="1800" dirty="0" err="1">
                <a:solidFill>
                  <a:schemeClr val="accent6"/>
                </a:solidFill>
                <a:latin typeface="Monaco" charset="0"/>
                <a:ea typeface="Monaco" charset="0"/>
                <a:cs typeface="Monaco" charset="0"/>
              </a:rPr>
              <a:t>transaction_time,customer_id</a:t>
            </a:r>
            <a:r>
              <a:rPr lang="en-US" sz="1800" dirty="0">
                <a:solidFill>
                  <a:schemeClr val="accent6"/>
                </a:solidFill>
                <a:latin typeface="Monaco" charset="0"/>
                <a:ea typeface="Monaco" charset="0"/>
                <a:cs typeface="Monaco" charset="0"/>
              </a:rPr>
              <a:t>} -&gt; {</a:t>
            </a:r>
            <a:r>
              <a:rPr lang="en-US" sz="1800" dirty="0" err="1">
                <a:solidFill>
                  <a:schemeClr val="accent6"/>
                </a:solidFill>
                <a:latin typeface="Monaco" charset="0"/>
                <a:ea typeface="Monaco" charset="0"/>
                <a:cs typeface="Monaco" charset="0"/>
              </a:rPr>
              <a:t>age_code</a:t>
            </a:r>
            <a:r>
              <a:rPr lang="en-US" sz="1800" dirty="0">
                <a:solidFill>
                  <a:schemeClr val="accent6"/>
                </a:solidFill>
                <a:latin typeface="Monaco" charset="0"/>
                <a:ea typeface="Monaco" charset="0"/>
                <a:cs typeface="Monaco" charset="0"/>
              </a:rPr>
              <a:t>, </a:t>
            </a:r>
            <a:r>
              <a:rPr lang="en-US" sz="1800" dirty="0" err="1">
                <a:solidFill>
                  <a:schemeClr val="accent6"/>
                </a:solidFill>
                <a:latin typeface="Monaco" charset="0"/>
                <a:ea typeface="Monaco" charset="0"/>
                <a:cs typeface="Monaco" charset="0"/>
              </a:rPr>
              <a:t>residence_area</a:t>
            </a:r>
            <a:r>
              <a:rPr lang="en-US" sz="1800" dirty="0">
                <a:solidFill>
                  <a:schemeClr val="accent6"/>
                </a:solidFill>
                <a:latin typeface="Monaco" charset="0"/>
                <a:ea typeface="Monaco" charset="0"/>
                <a:cs typeface="Monaco" charset="0"/>
              </a:rPr>
              <a:t>}</a:t>
            </a:r>
          </a:p>
          <a:p>
            <a:r>
              <a:rPr lang="en-US" sz="2400" dirty="0"/>
              <a:t>Primary Keys are special FDs</a:t>
            </a:r>
          </a:p>
          <a:p>
            <a:pPr lvl="1"/>
            <a:r>
              <a:rPr lang="en-US" sz="2000" dirty="0"/>
              <a:t>Right-hand-size is the set of </a:t>
            </a:r>
            <a:r>
              <a:rPr lang="en-US" sz="2000" i="1" dirty="0"/>
              <a:t>all</a:t>
            </a:r>
            <a:r>
              <a:rPr lang="en-US" sz="2000" dirty="0"/>
              <a:t> attributes in the relation</a:t>
            </a:r>
          </a:p>
          <a:p>
            <a:endParaRPr lang="en-US" sz="2400" dirty="0"/>
          </a:p>
        </p:txBody>
      </p:sp>
      <p:graphicFrame>
        <p:nvGraphicFramePr>
          <p:cNvPr id="10" name="Table 9"/>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
        <p:nvSpPr>
          <p:cNvPr id="5" name="Pentagon 4"/>
          <p:cNvSpPr/>
          <p:nvPr/>
        </p:nvSpPr>
        <p:spPr>
          <a:xfrm flipH="1">
            <a:off x="8958263" y="777823"/>
            <a:ext cx="3089683" cy="500165"/>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a:t>
            </a:r>
            <a:r>
              <a:rPr lang="en-US" dirty="0" smtClean="0">
                <a:latin typeface="Helvetica Neue Regular" charset="0"/>
              </a:rPr>
              <a:t>future!</a:t>
            </a:r>
            <a:endParaRPr lang="en-US" dirty="0">
              <a:latin typeface="Helvetica Neue Regular" charset="0"/>
            </a:endParaRPr>
          </a:p>
        </p:txBody>
      </p:sp>
    </p:spTree>
    <p:extLst>
      <p:ext uri="{BB962C8B-B14F-4D97-AF65-F5344CB8AC3E}">
        <p14:creationId xmlns:p14="http://schemas.microsoft.com/office/powerpoint/2010/main" val="1957076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Dependence (i.e. lack of independence!) between </a:t>
            </a:r>
            <a:r>
              <a:rPr lang="en-US" dirty="0"/>
              <a:t>2 random variables</a:t>
            </a:r>
          </a:p>
          <a:p>
            <a:endParaRPr lang="en-US" dirty="0" smtClean="0"/>
          </a:p>
          <a:p>
            <a:pPr marL="0" indent="0">
              <a:buNone/>
            </a:pPr>
            <a:r>
              <a:rPr lang="en-US" dirty="0" smtClean="0"/>
              <a:t>Think </a:t>
            </a:r>
            <a:r>
              <a:rPr lang="en-US" dirty="0"/>
              <a:t>of the attributes in a relational schema</a:t>
            </a:r>
          </a:p>
          <a:p>
            <a:pPr lvl="1"/>
            <a:r>
              <a:rPr lang="en-US" dirty="0"/>
              <a:t>An </a:t>
            </a:r>
            <a:r>
              <a:rPr lang="en-US" i="1" dirty="0"/>
              <a:t>instance </a:t>
            </a:r>
            <a:r>
              <a:rPr lang="en-US" dirty="0"/>
              <a:t>of that relation was generated from some real-world </a:t>
            </a:r>
            <a:r>
              <a:rPr lang="en-US" dirty="0" smtClean="0"/>
              <a:t>process</a:t>
            </a:r>
          </a:p>
          <a:p>
            <a:pPr lvl="1"/>
            <a:r>
              <a:rPr lang="en-US" dirty="0" smtClean="0"/>
              <a:t>Each column of that relation is a “random variable” generated by the process</a:t>
            </a:r>
          </a:p>
          <a:p>
            <a:pPr lvl="1"/>
            <a:endParaRPr lang="en-US" dirty="0"/>
          </a:p>
          <a:p>
            <a:pPr marL="0" indent="0">
              <a:buNone/>
            </a:pPr>
            <a:r>
              <a:rPr lang="en-US" dirty="0"/>
              <a:t>A Functional Dependency is a “deterministic” correlation</a:t>
            </a:r>
          </a:p>
          <a:p>
            <a:pPr marL="0" indent="0">
              <a:buNone/>
            </a:pPr>
            <a:endParaRPr lang="en-US" dirty="0" smtClean="0"/>
          </a:p>
          <a:p>
            <a:pPr marL="0" indent="0">
              <a:buNone/>
            </a:pPr>
            <a:r>
              <a:rPr lang="en-US" dirty="0" smtClean="0"/>
              <a:t>Correlations </a:t>
            </a:r>
            <a:r>
              <a:rPr lang="en-US" dirty="0"/>
              <a:t>are more general: statistical relationships</a:t>
            </a:r>
          </a:p>
          <a:p>
            <a:pPr lvl="1"/>
            <a:r>
              <a:rPr lang="en-US" sz="2000" dirty="0">
                <a:solidFill>
                  <a:schemeClr val="accent6"/>
                </a:solidFill>
                <a:latin typeface="Monaco" charset="0"/>
                <a:ea typeface="Monaco" charset="0"/>
                <a:cs typeface="Monaco" charset="0"/>
              </a:rPr>
              <a:t>amount </a:t>
            </a:r>
            <a:r>
              <a:rPr lang="en-US" dirty="0"/>
              <a:t>and</a:t>
            </a:r>
            <a:r>
              <a:rPr lang="en-US" dirty="0">
                <a:solidFill>
                  <a:schemeClr val="accent6"/>
                </a:solidFill>
                <a:latin typeface="Monaco" charset="0"/>
                <a:ea typeface="Monaco" charset="0"/>
                <a:cs typeface="Monaco" charset="0"/>
              </a:rPr>
              <a:t> </a:t>
            </a:r>
            <a:r>
              <a:rPr lang="en-US" sz="2000" dirty="0" err="1">
                <a:solidFill>
                  <a:schemeClr val="accent6"/>
                </a:solidFill>
                <a:latin typeface="Monaco" charset="0"/>
                <a:ea typeface="Monaco" charset="0"/>
                <a:cs typeface="Monaco" charset="0"/>
              </a:rPr>
              <a:t>sales_price</a:t>
            </a:r>
            <a:r>
              <a:rPr lang="en-US" sz="2000" dirty="0">
                <a:solidFill>
                  <a:schemeClr val="accent6"/>
                </a:solidFill>
                <a:latin typeface="Monaco" charset="0"/>
                <a:ea typeface="Monaco" charset="0"/>
                <a:cs typeface="Monaco" charset="0"/>
              </a:rPr>
              <a:t> </a:t>
            </a:r>
            <a:r>
              <a:rPr lang="en-US" dirty="0"/>
              <a:t>are correlated</a:t>
            </a:r>
            <a:endParaRPr lang="en-US" sz="2000" dirty="0"/>
          </a:p>
        </p:txBody>
      </p:sp>
      <p:sp>
        <p:nvSpPr>
          <p:cNvPr id="4" name="Pentagon 3"/>
          <p:cNvSpPr/>
          <p:nvPr/>
        </p:nvSpPr>
        <p:spPr>
          <a:xfrm flipH="1">
            <a:off x="7129461" y="777823"/>
            <a:ext cx="2743202" cy="500165"/>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a:t>
            </a:r>
            <a:r>
              <a:rPr lang="en-US">
                <a:latin typeface="Helvetica Neue Regular" charset="0"/>
              </a:rPr>
              <a:t>in </a:t>
            </a:r>
            <a:r>
              <a:rPr lang="en-US" smtClean="0">
                <a:latin typeface="Helvetica Neue Regular" charset="0"/>
              </a:rPr>
              <a:t>future!</a:t>
            </a:r>
            <a:endParaRPr lang="en-US" dirty="0">
              <a:latin typeface="Helvetica Neue Regular"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5657368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about bad FDs/Correlations</a:t>
            </a:r>
          </a:p>
        </p:txBody>
      </p:sp>
      <p:sp>
        <p:nvSpPr>
          <p:cNvPr id="3" name="Content Placeholder 2"/>
          <p:cNvSpPr>
            <a:spLocks noGrp="1"/>
          </p:cNvSpPr>
          <p:nvPr>
            <p:ph idx="1"/>
          </p:nvPr>
        </p:nvSpPr>
        <p:spPr/>
        <p:txBody>
          <a:bodyPr>
            <a:normAutofit fontScale="77500" lnSpcReduction="20000"/>
          </a:bodyPr>
          <a:lstStyle/>
          <a:p>
            <a:r>
              <a:rPr lang="en-US" dirty="0" smtClean="0"/>
              <a:t>Cleaning Noisy FDs: </a:t>
            </a:r>
            <a:r>
              <a:rPr lang="en-US" sz="2200" dirty="0" err="1">
                <a:solidFill>
                  <a:schemeClr val="accent6"/>
                </a:solidFill>
                <a:latin typeface="Monaco" charset="0"/>
                <a:ea typeface="Monaco" charset="0"/>
                <a:cs typeface="Monaco" charset="0"/>
              </a:rPr>
              <a:t>customer_id</a:t>
            </a:r>
            <a:r>
              <a:rPr lang="en-US" sz="2200" dirty="0">
                <a:solidFill>
                  <a:schemeClr val="accent6"/>
                </a:solidFill>
                <a:latin typeface="Monaco" charset="0"/>
                <a:ea typeface="Monaco" charset="0"/>
                <a:cs typeface="Monaco" charset="0"/>
              </a:rPr>
              <a:t> -&gt; </a:t>
            </a:r>
            <a:r>
              <a:rPr lang="en-US" sz="2200" dirty="0" err="1" smtClean="0">
                <a:solidFill>
                  <a:schemeClr val="accent6"/>
                </a:solidFill>
                <a:latin typeface="Monaco" charset="0"/>
                <a:ea typeface="Monaco" charset="0"/>
                <a:cs typeface="Monaco" charset="0"/>
              </a:rPr>
              <a:t>age_code</a:t>
            </a:r>
            <a:r>
              <a:rPr lang="en-US" sz="2200" dirty="0" smtClean="0">
                <a:solidFill>
                  <a:schemeClr val="accent6"/>
                </a:solidFill>
                <a:latin typeface="Monaco" charset="0"/>
                <a:ea typeface="Monaco" charset="0"/>
                <a:cs typeface="Monaco" charset="0"/>
              </a:rPr>
              <a:t> </a:t>
            </a:r>
            <a:r>
              <a:rPr lang="en-US" dirty="0" smtClean="0"/>
              <a:t>(</a:t>
            </a:r>
            <a:r>
              <a:rPr lang="en-US" dirty="0" err="1" smtClean="0"/>
              <a:t>kinda</a:t>
            </a:r>
            <a:r>
              <a:rPr lang="en-US" dirty="0" smtClean="0"/>
              <a:t>)</a:t>
            </a:r>
          </a:p>
          <a:p>
            <a:pPr lvl="1"/>
            <a:r>
              <a:rPr lang="en-US" dirty="0" smtClean="0"/>
              <a:t>For a few customer IDs, </a:t>
            </a:r>
            <a:r>
              <a:rPr lang="en-US" dirty="0"/>
              <a:t>there are multiple values of </a:t>
            </a:r>
            <a:r>
              <a:rPr lang="en-US" dirty="0" err="1" smtClean="0"/>
              <a:t>age_code</a:t>
            </a:r>
            <a:endParaRPr lang="en-US" dirty="0"/>
          </a:p>
          <a:p>
            <a:pPr lvl="1"/>
            <a:r>
              <a:rPr lang="en-US" dirty="0" smtClean="0"/>
              <a:t>Set offending right-hand-side values </a:t>
            </a:r>
            <a:r>
              <a:rPr lang="en-US" dirty="0"/>
              <a:t>to all </a:t>
            </a:r>
            <a:r>
              <a:rPr lang="en-US" dirty="0" smtClean="0"/>
              <a:t>match</a:t>
            </a:r>
            <a:endParaRPr lang="en-US" dirty="0"/>
          </a:p>
          <a:p>
            <a:pPr lvl="1"/>
            <a:r>
              <a:rPr lang="en-US" dirty="0"/>
              <a:t>Set offending left-hand-side values to </a:t>
            </a:r>
            <a:r>
              <a:rPr lang="en-US" dirty="0" smtClean="0"/>
              <a:t>NULL</a:t>
            </a:r>
          </a:p>
          <a:p>
            <a:pPr lvl="1"/>
            <a:endParaRPr lang="en-US" dirty="0"/>
          </a:p>
          <a:p>
            <a:r>
              <a:rPr lang="en-US" dirty="0"/>
              <a:t>Cleaning Correlations: </a:t>
            </a:r>
            <a:r>
              <a:rPr lang="en-US" sz="2200" dirty="0" smtClean="0">
                <a:solidFill>
                  <a:schemeClr val="accent6"/>
                </a:solidFill>
                <a:latin typeface="Monaco" charset="0"/>
                <a:ea typeface="Monaco" charset="0"/>
                <a:cs typeface="Monaco" charset="0"/>
              </a:rPr>
              <a:t>height </a:t>
            </a:r>
            <a:r>
              <a:rPr lang="en-US" sz="2600" dirty="0" smtClean="0">
                <a:ea typeface="Monaco" charset="0"/>
                <a:cs typeface="Monaco" charset="0"/>
              </a:rPr>
              <a:t>correlated with  </a:t>
            </a:r>
            <a:r>
              <a:rPr lang="en-US" sz="2200" dirty="0" smtClean="0">
                <a:solidFill>
                  <a:schemeClr val="accent6"/>
                </a:solidFill>
                <a:latin typeface="Monaco" charset="0"/>
                <a:ea typeface="Monaco" charset="0"/>
                <a:cs typeface="Monaco" charset="0"/>
              </a:rPr>
              <a:t>weight</a:t>
            </a:r>
            <a:endParaRPr lang="en-US" dirty="0" smtClean="0"/>
          </a:p>
          <a:p>
            <a:pPr lvl="1"/>
            <a:r>
              <a:rPr lang="en-US" dirty="0" smtClean="0"/>
              <a:t>Some rows don’t seem to follow the correlation (how do we decide?)</a:t>
            </a:r>
          </a:p>
          <a:p>
            <a:pPr lvl="1"/>
            <a:r>
              <a:rPr lang="en-US" dirty="0" smtClean="0"/>
              <a:t>Can </a:t>
            </a:r>
            <a:r>
              <a:rPr lang="en-US" i="1" dirty="0" smtClean="0"/>
              <a:t>impute</a:t>
            </a:r>
            <a:r>
              <a:rPr lang="en-US" dirty="0" smtClean="0"/>
              <a:t> a likely value for one side or the other</a:t>
            </a:r>
          </a:p>
          <a:p>
            <a:pPr lvl="1"/>
            <a:r>
              <a:rPr lang="en-US" dirty="0" smtClean="0"/>
              <a:t>Can set one </a:t>
            </a:r>
            <a:r>
              <a:rPr lang="en-US" dirty="0"/>
              <a:t>side or the other </a:t>
            </a:r>
            <a:r>
              <a:rPr lang="en-US" dirty="0" smtClean="0"/>
              <a:t>to NULL</a:t>
            </a:r>
          </a:p>
          <a:p>
            <a:pPr lvl="1"/>
            <a:endParaRPr lang="en-US" dirty="0"/>
          </a:p>
          <a:p>
            <a:r>
              <a:rPr lang="en-US" dirty="0" smtClean="0"/>
              <a:t>Don’t forget Good Hygiene!</a:t>
            </a:r>
            <a:endParaRPr lang="en-US" dirty="0"/>
          </a:p>
          <a:p>
            <a:pPr lvl="1"/>
            <a:r>
              <a:rPr lang="en-US" dirty="0"/>
              <a:t>Leave the original </a:t>
            </a:r>
            <a:r>
              <a:rPr lang="en-US" dirty="0" smtClean="0"/>
              <a:t>column</a:t>
            </a:r>
          </a:p>
          <a:p>
            <a:pPr lvl="1"/>
            <a:r>
              <a:rPr lang="en-US" dirty="0" smtClean="0"/>
              <a:t>Derive new columns (indicators and/or cleaned data)</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
        <p:nvSpPr>
          <p:cNvPr id="6" name="Pentagon 5"/>
          <p:cNvSpPr/>
          <p:nvPr/>
        </p:nvSpPr>
        <p:spPr>
          <a:xfrm rot="582571" flipH="1">
            <a:off x="8410378" y="4298961"/>
            <a:ext cx="3572406" cy="500165"/>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Neue Regular" charset="0"/>
              </a:rPr>
              <a:t>Careful! More </a:t>
            </a:r>
            <a:r>
              <a:rPr lang="en-US" dirty="0">
                <a:latin typeface="Helvetica Neue Regular" charset="0"/>
              </a:rPr>
              <a:t>on this </a:t>
            </a:r>
            <a:r>
              <a:rPr lang="en-US">
                <a:latin typeface="Helvetica Neue Regular" charset="0"/>
              </a:rPr>
              <a:t>in </a:t>
            </a:r>
            <a:r>
              <a:rPr lang="en-US" smtClean="0">
                <a:latin typeface="Helvetica Neue Regular" charset="0"/>
              </a:rPr>
              <a:t>future.</a:t>
            </a:r>
            <a:endParaRPr lang="en-US" dirty="0">
              <a:latin typeface="Helvetica Neue Regular" charset="0"/>
            </a:endParaRPr>
          </a:p>
        </p:txBody>
      </p:sp>
    </p:spTree>
    <p:extLst>
      <p:ext uri="{BB962C8B-B14F-4D97-AF65-F5344CB8AC3E}">
        <p14:creationId xmlns:p14="http://schemas.microsoft.com/office/powerpoint/2010/main" val="813911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Faithfulness Questions: A Checklist</a:t>
            </a:r>
            <a:endParaRPr lang="en-US" dirty="0"/>
          </a:p>
        </p:txBody>
      </p:sp>
      <p:sp>
        <p:nvSpPr>
          <p:cNvPr id="3" name="Content Placeholder 2"/>
          <p:cNvSpPr>
            <a:spLocks noGrp="1"/>
          </p:cNvSpPr>
          <p:nvPr>
            <p:ph idx="1"/>
          </p:nvPr>
        </p:nvSpPr>
        <p:spPr/>
        <p:txBody>
          <a:bodyPr>
            <a:normAutofit fontScale="62500" lnSpcReduction="20000"/>
          </a:bodyPr>
          <a:lstStyle/>
          <a:p>
            <a:pPr lvl="0"/>
            <a:r>
              <a:rPr lang="en-US" dirty="0"/>
              <a:t>Type-specific </a:t>
            </a:r>
            <a:r>
              <a:rPr lang="en-US" dirty="0" smtClean="0"/>
              <a:t>Faithfulness </a:t>
            </a:r>
            <a:r>
              <a:rPr lang="en-US" dirty="0"/>
              <a:t>checks</a:t>
            </a:r>
            <a:endParaRPr lang="en-US" sz="4000" dirty="0"/>
          </a:p>
          <a:p>
            <a:pPr lvl="1"/>
            <a:r>
              <a:rPr lang="en-US" dirty="0"/>
              <a:t>Are dates and addresses legal/reasonable?</a:t>
            </a:r>
            <a:endParaRPr lang="en-US" sz="3600" dirty="0"/>
          </a:p>
          <a:p>
            <a:pPr lvl="1"/>
            <a:r>
              <a:rPr lang="en-US" dirty="0"/>
              <a:t>Numeric codes legal?: E.g. phone numbers, credit cards, social-security numbers etc.</a:t>
            </a:r>
            <a:endParaRPr lang="en-US" sz="3600" dirty="0"/>
          </a:p>
          <a:p>
            <a:pPr lvl="1"/>
            <a:r>
              <a:rPr lang="en-US" dirty="0"/>
              <a:t>Can you validate network endpoints? Email addresses, IP addresses, social network names</a:t>
            </a:r>
            <a:endParaRPr lang="en-US" sz="3600" dirty="0"/>
          </a:p>
          <a:p>
            <a:pPr lvl="1"/>
            <a:r>
              <a:rPr lang="en-US" dirty="0" smtClean="0"/>
              <a:t>Need </a:t>
            </a:r>
            <a:r>
              <a:rPr lang="en-US" dirty="0"/>
              <a:t>to </a:t>
            </a:r>
            <a:r>
              <a:rPr lang="en-US" dirty="0" err="1"/>
              <a:t>deduplicate</a:t>
            </a:r>
            <a:r>
              <a:rPr lang="en-US" dirty="0"/>
              <a:t> named entities: misspellings, acronyms </a:t>
            </a:r>
            <a:r>
              <a:rPr lang="en-US" dirty="0" smtClean="0"/>
              <a:t>(UCB vs Berkeley)</a:t>
            </a:r>
            <a:endParaRPr lang="en-US" sz="3600" dirty="0"/>
          </a:p>
          <a:p>
            <a:r>
              <a:rPr lang="en-US" dirty="0" smtClean="0"/>
              <a:t>Checks </a:t>
            </a:r>
            <a:r>
              <a:rPr lang="en-US" dirty="0"/>
              <a:t>for data entry problems</a:t>
            </a:r>
          </a:p>
          <a:p>
            <a:pPr lvl="1"/>
            <a:r>
              <a:rPr lang="en-US" dirty="0"/>
              <a:t>Frequency outliers for common default entry values (00000, 1234567)</a:t>
            </a:r>
          </a:p>
          <a:p>
            <a:pPr lvl="1"/>
            <a:r>
              <a:rPr lang="en-US" dirty="0"/>
              <a:t>Misspellings (compare to dictionaries)</a:t>
            </a:r>
          </a:p>
          <a:p>
            <a:pPr lvl="1"/>
            <a:r>
              <a:rPr lang="en-US" dirty="0"/>
              <a:t>Sensor </a:t>
            </a:r>
            <a:r>
              <a:rPr lang="en-US" dirty="0" smtClean="0"/>
              <a:t>drift – often </a:t>
            </a:r>
            <a:r>
              <a:rPr lang="en-US" dirty="0" err="1" smtClean="0"/>
              <a:t>timeseries</a:t>
            </a:r>
            <a:r>
              <a:rPr lang="en-US" dirty="0" smtClean="0"/>
              <a:t>-based</a:t>
            </a:r>
            <a:endParaRPr lang="en-US" dirty="0"/>
          </a:p>
          <a:p>
            <a:pPr lvl="1"/>
            <a:r>
              <a:rPr lang="en-US" dirty="0"/>
              <a:t>“</a:t>
            </a:r>
            <a:r>
              <a:rPr lang="en-US" dirty="0" err="1"/>
              <a:t>Curbstoning</a:t>
            </a:r>
            <a:r>
              <a:rPr lang="en-US" dirty="0"/>
              <a:t>” in surveys</a:t>
            </a:r>
          </a:p>
          <a:p>
            <a:r>
              <a:rPr lang="en-US" dirty="0" smtClean="0"/>
              <a:t>Quantitative </a:t>
            </a:r>
            <a:r>
              <a:rPr lang="en-US" dirty="0"/>
              <a:t>dirty data</a:t>
            </a:r>
          </a:p>
          <a:p>
            <a:pPr lvl="1"/>
            <a:r>
              <a:rPr lang="en-US" dirty="0"/>
              <a:t>Outliers, FDs, Correlations</a:t>
            </a:r>
          </a:p>
          <a:p>
            <a:pPr lvl="0"/>
            <a:r>
              <a:rPr lang="en-US" dirty="0"/>
              <a:t>Check distribution of inaccuracies</a:t>
            </a:r>
          </a:p>
          <a:p>
            <a:pPr lvl="1"/>
            <a:r>
              <a:rPr lang="en-US" dirty="0"/>
              <a:t>Do inaccuracies seem to affect a large fraction of records? </a:t>
            </a:r>
          </a:p>
          <a:p>
            <a:pPr lvl="1"/>
            <a:r>
              <a:rPr lang="en-US" dirty="0"/>
              <a:t>Are they concentrated in a particular subset of records?</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
        <p:nvSpPr>
          <p:cNvPr id="4" name="Pentagon 3"/>
          <p:cNvSpPr/>
          <p:nvPr/>
        </p:nvSpPr>
        <p:spPr>
          <a:xfrm flipH="1">
            <a:off x="10592972" y="2827866"/>
            <a:ext cx="1294227" cy="267025"/>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Neue Regular" charset="0"/>
              </a:rPr>
              <a:t>Tricky!</a:t>
            </a:r>
            <a:endParaRPr lang="en-US" dirty="0">
              <a:latin typeface="Helvetica Neue Regular" charset="0"/>
            </a:endParaRPr>
          </a:p>
        </p:txBody>
      </p:sp>
    </p:spTree>
    <p:extLst>
      <p:ext uri="{BB962C8B-B14F-4D97-AF65-F5344CB8AC3E}">
        <p14:creationId xmlns:p14="http://schemas.microsoft.com/office/powerpoint/2010/main" val="1558404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Summing Up: </a:t>
            </a:r>
            <a:r>
              <a:rPr lang="en-US" dirty="0" smtClean="0"/>
              <a:t>Faithfulness</a:t>
            </a:r>
            <a:endParaRPr lang="en-US" dirty="0"/>
          </a:p>
        </p:txBody>
      </p:sp>
      <p:sp>
        <p:nvSpPr>
          <p:cNvPr id="3" name="Content Placeholder 2"/>
          <p:cNvSpPr>
            <a:spLocks noGrp="1"/>
          </p:cNvSpPr>
          <p:nvPr>
            <p:ph idx="1"/>
          </p:nvPr>
        </p:nvSpPr>
        <p:spPr/>
        <p:txBody>
          <a:bodyPr>
            <a:normAutofit/>
          </a:bodyPr>
          <a:lstStyle/>
          <a:p>
            <a:r>
              <a:rPr lang="en-US" dirty="0"/>
              <a:t>Outliers</a:t>
            </a:r>
          </a:p>
          <a:p>
            <a:r>
              <a:rPr lang="en-US" dirty="0"/>
              <a:t>Functional Dependencies &amp; Correlations</a:t>
            </a:r>
          </a:p>
          <a:p>
            <a:r>
              <a:rPr lang="en-US" dirty="0"/>
              <a:t>Good Data Cleaning Hygiene</a:t>
            </a:r>
          </a:p>
          <a:p>
            <a:pPr lvl="1"/>
            <a:r>
              <a:rPr lang="en-US" dirty="0"/>
              <a:t>Don’t overwrite: use indicators and derived columns</a:t>
            </a:r>
          </a:p>
          <a:p>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203127150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Granularity </a:t>
            </a:r>
            <a:r>
              <a:rPr lang="en-US" i="1" dirty="0"/>
              <a:t>Transformations</a:t>
            </a:r>
          </a:p>
        </p:txBody>
      </p:sp>
      <p:sp>
        <p:nvSpPr>
          <p:cNvPr id="3" name="Content Placeholder 2"/>
          <p:cNvSpPr>
            <a:spLocks noGrp="1"/>
          </p:cNvSpPr>
          <p:nvPr>
            <p:ph idx="1"/>
          </p:nvPr>
        </p:nvSpPr>
        <p:spPr/>
        <p:txBody>
          <a:bodyPr anchor="ctr">
            <a:normAutofit/>
          </a:bodyPr>
          <a:lstStyle/>
          <a:p>
            <a:r>
              <a:rPr lang="en-US" sz="2400" dirty="0"/>
              <a:t>We can coarsen the granularity by picking new keys and “rolling up”</a:t>
            </a:r>
          </a:p>
          <a:p>
            <a:pPr lvl="1"/>
            <a:r>
              <a:rPr lang="en-US" sz="2000" dirty="0" err="1"/>
              <a:t>GroupBy</a:t>
            </a:r>
            <a:r>
              <a:rPr lang="en-US" sz="2000" dirty="0"/>
              <a:t> and Aggregation</a:t>
            </a:r>
          </a:p>
          <a:p>
            <a:r>
              <a:rPr lang="en-US" sz="2400" dirty="0" err="1"/>
              <a:t>GroupBy</a:t>
            </a:r>
            <a:endParaRPr lang="en-US" sz="2400" dirty="0"/>
          </a:p>
          <a:p>
            <a:pPr lvl="1"/>
            <a:r>
              <a:rPr lang="en-US" sz="2000" dirty="0"/>
              <a:t>Choose a new primary key </a:t>
            </a:r>
            <a:r>
              <a:rPr lang="en-US" sz="2000" dirty="0" smtClean="0"/>
              <a:t>(the group-by columns</a:t>
            </a:r>
            <a:r>
              <a:rPr lang="en-US" sz="2000" dirty="0"/>
              <a:t>)</a:t>
            </a:r>
          </a:p>
          <a:p>
            <a:pPr lvl="1"/>
            <a:r>
              <a:rPr lang="en-US" sz="2000" dirty="0"/>
              <a:t>Result will have one row per distinct values of </a:t>
            </a:r>
            <a:r>
              <a:rPr lang="en-US" sz="2000" dirty="0" smtClean="0"/>
              <a:t>this primary </a:t>
            </a:r>
            <a:r>
              <a:rPr lang="en-US" sz="2000" dirty="0"/>
              <a:t>key</a:t>
            </a:r>
          </a:p>
          <a:p>
            <a:r>
              <a:rPr lang="en-US" sz="2400" dirty="0"/>
              <a:t>Aggregation</a:t>
            </a:r>
          </a:p>
          <a:p>
            <a:pPr lvl="1"/>
            <a:r>
              <a:rPr lang="en-US" sz="2000" dirty="0"/>
              <a:t>Summary (rollup) results per </a:t>
            </a:r>
            <a:r>
              <a:rPr lang="en-US" sz="2000" dirty="0" smtClean="0"/>
              <a:t>group</a:t>
            </a:r>
            <a:endParaRPr lang="en-US" sz="2000" dirty="0"/>
          </a:p>
          <a:p>
            <a:pPr lvl="1"/>
            <a:r>
              <a:rPr lang="en-US" sz="2000" dirty="0"/>
              <a:t>E.g. count(), or aggregation functions on attributes (sum(x), average(x), </a:t>
            </a:r>
            <a:r>
              <a:rPr lang="en-US" sz="2000" dirty="0" err="1"/>
              <a:t>stdev</a:t>
            </a:r>
            <a:r>
              <a:rPr lang="en-US" sz="2000" dirty="0"/>
              <a:t>(x) etc.)</a:t>
            </a:r>
          </a:p>
        </p:txBody>
      </p:sp>
      <p:graphicFrame>
        <p:nvGraphicFramePr>
          <p:cNvPr id="8" name="Table 7"/>
          <p:cNvGraphicFramePr>
            <a:graphicFrameLocks noGrp="1"/>
          </p:cNvGraphicFramePr>
          <p:nvPr>
            <p:extLst>
              <p:ext uri="{D42A27DB-BD31-4B8C-83A1-F6EECF244321}">
                <p14:modId xmlns:p14="http://schemas.microsoft.com/office/powerpoint/2010/main" val="120520509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139205239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Finalizing Ta Feng</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12910" b="12910"/>
          <a:stretch>
            <a:fillRect/>
          </a:stretch>
        </p:blipFill>
        <p:spPr/>
      </p:pic>
    </p:spTree>
    <p:extLst>
      <p:ext uri="{BB962C8B-B14F-4D97-AF65-F5344CB8AC3E}">
        <p14:creationId xmlns:p14="http://schemas.microsoft.com/office/powerpoint/2010/main" val="3660499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
        <p:nvSpPr>
          <p:cNvPr id="3" name="Rectangle 2"/>
          <p:cNvSpPr/>
          <p:nvPr/>
        </p:nvSpPr>
        <p:spPr>
          <a:xfrm>
            <a:off x="152400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defTabSz="642816" fontAlgn="base">
              <a:spcBef>
                <a:spcPct val="0"/>
              </a:spcBef>
              <a:spcAft>
                <a:spcPct val="0"/>
              </a:spcAft>
            </a:pPr>
            <a:endParaRPr lang="en-US" sz="3000" dirty="0">
              <a:solidFill>
                <a:srgbClr val="FFFFFF"/>
              </a:solidFill>
              <a:latin typeface="Helvetica Neue Regular" charset="0"/>
              <a:sym typeface="Gill Sans" charset="0"/>
            </a:endParaRPr>
          </a:p>
        </p:txBody>
      </p:sp>
      <p:sp>
        <p:nvSpPr>
          <p:cNvPr id="26626" name="Content Placeholder 2"/>
          <p:cNvSpPr>
            <a:spLocks noGrp="1"/>
          </p:cNvSpPr>
          <p:nvPr>
            <p:ph idx="1"/>
          </p:nvPr>
        </p:nvSpPr>
        <p:spPr>
          <a:xfrm>
            <a:off x="817418" y="594989"/>
            <a:ext cx="10571018" cy="5531183"/>
          </a:xfrm>
        </p:spPr>
        <p:txBody>
          <a:bodyPr anchor="ctr">
            <a:noAutofit/>
          </a:bodyPr>
          <a:lstStyle/>
          <a:p>
            <a:pPr marL="0" indent="0">
              <a:buNone/>
            </a:pPr>
            <a:r>
              <a:rPr lang="en-US" dirty="0">
                <a:solidFill>
                  <a:schemeClr val="bg1"/>
                </a:solidFill>
                <a:ea typeface="ＭＳ Ｐゴシック"/>
                <a:cs typeface="ＭＳ Ｐゴシック"/>
              </a:rPr>
              <a:t>“I spend more than half of my time integrating, cleansing and transforming data without doing any actual analysis.  Most of the time I’m lucky if I get to do any ‘analysis’ at all</a:t>
            </a:r>
            <a:r>
              <a:rPr lang="is-IS" dirty="0">
                <a:solidFill>
                  <a:schemeClr val="bg1"/>
                </a:solidFill>
                <a:ea typeface="ＭＳ Ｐゴシック"/>
                <a:cs typeface="ＭＳ Ｐゴシック"/>
              </a:rPr>
              <a:t>…</a:t>
            </a:r>
            <a:endParaRPr lang="en-US" dirty="0">
              <a:solidFill>
                <a:schemeClr val="bg1"/>
              </a:solidFill>
              <a:ea typeface="ＭＳ Ｐゴシック"/>
              <a:cs typeface="ＭＳ Ｐゴシック"/>
            </a:endParaRPr>
          </a:p>
          <a:p>
            <a:pPr marL="0"/>
            <a:endParaRPr lang="en-US" sz="1100" dirty="0">
              <a:solidFill>
                <a:schemeClr val="bg1"/>
              </a:solidFill>
              <a:ea typeface="ＭＳ Ｐゴシック"/>
              <a:cs typeface="ＭＳ Ｐゴシック"/>
            </a:endParaRPr>
          </a:p>
          <a:p>
            <a:pPr marL="0" indent="0">
              <a:buNone/>
            </a:pPr>
            <a:r>
              <a:rPr lang="is-IS" dirty="0">
                <a:solidFill>
                  <a:schemeClr val="bg1"/>
                </a:solidFill>
                <a:ea typeface="ＭＳ Ｐゴシック"/>
                <a:cs typeface="ＭＳ Ｐゴシック"/>
              </a:rPr>
              <a:t>… </a:t>
            </a:r>
            <a:r>
              <a:rPr lang="en-US" dirty="0">
                <a:solidFill>
                  <a:schemeClr val="bg1"/>
                </a:solidFill>
                <a:ea typeface="ＭＳ Ｐゴシック"/>
                <a:cs typeface="ＭＳ Ｐゴシック"/>
              </a:rPr>
              <a:t>Most of the time once you transform the data ... the insights can be scarily obvious</a:t>
            </a:r>
            <a:r>
              <a:rPr lang="en-US" dirty="0" smtClean="0">
                <a:solidFill>
                  <a:schemeClr val="bg1"/>
                </a:solidFill>
                <a:ea typeface="ＭＳ Ｐゴシック"/>
                <a:cs typeface="ＭＳ Ｐゴシック"/>
              </a:rPr>
              <a:t>.”</a:t>
            </a:r>
            <a:endParaRPr lang="en-US" dirty="0">
              <a:solidFill>
                <a:schemeClr val="bg1"/>
              </a:solidFill>
              <a:ea typeface="ＭＳ Ｐゴシック"/>
              <a:cs typeface="ＭＳ Ｐゴシック"/>
            </a:endParaRPr>
          </a:p>
        </p:txBody>
      </p:sp>
    </p:spTree>
    <p:custDataLst>
      <p:tags r:id="rId1"/>
    </p:custDataLst>
    <p:extLst>
      <p:ext uri="{BB962C8B-B14F-4D97-AF65-F5344CB8AC3E}">
        <p14:creationId xmlns:p14="http://schemas.microsoft.com/office/powerpoint/2010/main" val="1369070832"/>
      </p:ext>
    </p:extLst>
  </p:cSld>
  <p:clrMapOvr>
    <a:masterClrMapping/>
  </p:clrMapOvr>
  <mc:AlternateContent xmlns:mc="http://schemas.openxmlformats.org/markup-compatibility/2006" xmlns:p14="http://schemas.microsoft.com/office/powerpoint/2010/main">
    <mc:Choice Requires="p14">
      <p:transition spd="med" p14:dur="700" advTm="98935">
        <p:fade/>
      </p:transition>
    </mc:Choice>
    <mc:Fallback xmlns="">
      <p:transition xmlns:p14="http://schemas.microsoft.com/office/powerpoint/2010/main" spd="med" advTm="98935">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Effect transition="in" filter="fade">
                                      <p:cBhvr>
                                        <p:cTn id="7" dur="500"/>
                                        <p:tgtEl>
                                          <p:spTgt spid="266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6">
                                            <p:txEl>
                                              <p:pRg st="2" end="2"/>
                                            </p:txEl>
                                          </p:spTgt>
                                        </p:tgtEl>
                                        <p:attrNameLst>
                                          <p:attrName>style.visibility</p:attrName>
                                        </p:attrNameLst>
                                      </p:cBhvr>
                                      <p:to>
                                        <p:strVal val="visible"/>
                                      </p:to>
                                    </p:set>
                                    <p:animEffect transition="in" filter="fade">
                                      <p:cBhvr>
                                        <p:cTn id="12" dur="500"/>
                                        <p:tgtEl>
                                          <p:spTgt spid="266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Non-Rectangular Data</a:t>
            </a:r>
          </a:p>
        </p:txBody>
      </p:sp>
      <p:sp>
        <p:nvSpPr>
          <p:cNvPr id="3" name="Content Placeholder 2"/>
          <p:cNvSpPr>
            <a:spLocks noGrp="1"/>
          </p:cNvSpPr>
          <p:nvPr>
            <p:ph idx="1"/>
          </p:nvPr>
        </p:nvSpPr>
        <p:spPr/>
        <p:txBody>
          <a:bodyPr/>
          <a:lstStyle/>
          <a:p>
            <a:r>
              <a:rPr lang="en-US" dirty="0"/>
              <a:t>Nested Data</a:t>
            </a:r>
          </a:p>
          <a:p>
            <a:r>
              <a:rPr lang="en-US" dirty="0"/>
              <a:t>Free Text (i.e. for humans)</a:t>
            </a:r>
          </a:p>
          <a:p>
            <a:r>
              <a:rPr lang="en-US" dirty="0"/>
              <a:t>Example that has both: Twitter feed</a:t>
            </a:r>
          </a:p>
        </p:txBody>
      </p:sp>
      <p:graphicFrame>
        <p:nvGraphicFramePr>
          <p:cNvPr id="9" name="Table 8"/>
          <p:cNvGraphicFramePr>
            <a:graphicFrameLocks noGrp="1"/>
          </p:cNvGraphicFramePr>
          <p:nvPr>
            <p:extLst>
              <p:ext uri="{D42A27DB-BD31-4B8C-83A1-F6EECF244321}">
                <p14:modId xmlns:p14="http://schemas.microsoft.com/office/powerpoint/2010/main" val="3695779142"/>
              </p:ext>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61407946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Unnesting</a:t>
            </a:r>
            <a:r>
              <a:rPr lang="en-US" dirty="0"/>
              <a:t> Nested Data Types</a:t>
            </a:r>
          </a:p>
        </p:txBody>
      </p:sp>
      <p:sp>
        <p:nvSpPr>
          <p:cNvPr id="3" name="Content Placeholder 2"/>
          <p:cNvSpPr>
            <a:spLocks noGrp="1"/>
          </p:cNvSpPr>
          <p:nvPr>
            <p:ph idx="1"/>
          </p:nvPr>
        </p:nvSpPr>
        <p:spPr/>
        <p:txBody>
          <a:bodyPr/>
          <a:lstStyle/>
          <a:p>
            <a:pPr marL="0" indent="0">
              <a:buNone/>
            </a:pPr>
            <a:r>
              <a:rPr lang="en-US" dirty="0" smtClean="0"/>
              <a:t>Maps</a:t>
            </a:r>
          </a:p>
          <a:p>
            <a:r>
              <a:rPr lang="en-US" sz="2400" dirty="0" smtClean="0"/>
              <a:t>A.k.a. dictionaries, hashes</a:t>
            </a:r>
          </a:p>
          <a:p>
            <a:r>
              <a:rPr lang="en-US" sz="2400" dirty="0" smtClean="0"/>
              <a:t>A set of </a:t>
            </a:r>
            <a:r>
              <a:rPr lang="en-US" sz="2000" dirty="0" err="1" smtClean="0">
                <a:solidFill>
                  <a:srgbClr val="00B050"/>
                </a:solidFill>
                <a:latin typeface="Geneva" charset="0"/>
                <a:ea typeface="Geneva" charset="0"/>
                <a:cs typeface="Geneva" charset="0"/>
              </a:rPr>
              <a:t>key:val</a:t>
            </a:r>
            <a:r>
              <a:rPr lang="en-US" sz="2400" dirty="0" smtClean="0"/>
              <a:t> pairs</a:t>
            </a:r>
            <a:endParaRPr lang="en-US" sz="2400" dirty="0"/>
          </a:p>
          <a:p>
            <a:endParaRPr lang="en-US" dirty="0" smtClean="0"/>
          </a:p>
          <a:p>
            <a:pPr marL="0" indent="0">
              <a:buNone/>
            </a:pPr>
            <a:r>
              <a:rPr lang="en-US" dirty="0" smtClean="0"/>
              <a:t>Arrays</a:t>
            </a:r>
          </a:p>
          <a:p>
            <a:r>
              <a:rPr lang="en-US" sz="2400" dirty="0" smtClean="0"/>
              <a:t>Or lists</a:t>
            </a:r>
            <a:endParaRPr lang="en-US" sz="2400" dirty="0"/>
          </a:p>
        </p:txBody>
      </p:sp>
      <p:graphicFrame>
        <p:nvGraphicFramePr>
          <p:cNvPr id="9" name="Table 8"/>
          <p:cNvGraphicFramePr>
            <a:graphicFrameLocks noGrp="1"/>
          </p:cNvGraphicFramePr>
          <p:nvPr>
            <p:extLst>
              <p:ext uri="{D42A27DB-BD31-4B8C-83A1-F6EECF244321}">
                <p14:modId xmlns:p14="http://schemas.microsoft.com/office/powerpoint/2010/main" val="3695779142"/>
              </p:ext>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
        <p:nvSpPr>
          <p:cNvPr id="11" name="Pentagon 8"/>
          <p:cNvSpPr/>
          <p:nvPr/>
        </p:nvSpPr>
        <p:spPr>
          <a:xfrm flipH="1">
            <a:off x="8686800" y="845820"/>
            <a:ext cx="3505200" cy="40041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future lectures!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624" y="1431948"/>
            <a:ext cx="7767464" cy="5301071"/>
          </a:xfrm>
          <a:prstGeom prst="rect">
            <a:avLst/>
          </a:prstGeom>
        </p:spPr>
      </p:pic>
    </p:spTree>
    <p:extLst>
      <p:ext uri="{BB962C8B-B14F-4D97-AF65-F5344CB8AC3E}">
        <p14:creationId xmlns:p14="http://schemas.microsoft.com/office/powerpoint/2010/main" val="107405916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Text I: String Manipulation</a:t>
            </a:r>
          </a:p>
        </p:txBody>
      </p:sp>
      <p:sp>
        <p:nvSpPr>
          <p:cNvPr id="3" name="Content Placeholder 2"/>
          <p:cNvSpPr>
            <a:spLocks noGrp="1"/>
          </p:cNvSpPr>
          <p:nvPr>
            <p:ph idx="1"/>
          </p:nvPr>
        </p:nvSpPr>
        <p:spPr/>
        <p:txBody>
          <a:bodyPr anchor="ctr"/>
          <a:lstStyle/>
          <a:p>
            <a:pPr marL="0" indent="0">
              <a:buNone/>
            </a:pPr>
            <a:r>
              <a:rPr lang="en-US" dirty="0" smtClean="0"/>
              <a:t>Regular expression</a:t>
            </a:r>
          </a:p>
          <a:p>
            <a:pPr marL="0" indent="0">
              <a:buNone/>
            </a:pPr>
            <a:r>
              <a:rPr lang="en-US" dirty="0" smtClean="0"/>
              <a:t>(regex) extraction</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95779142"/>
              </p:ext>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
        <p:nvSpPr>
          <p:cNvPr id="11" name="Pentagon 8"/>
          <p:cNvSpPr/>
          <p:nvPr/>
        </p:nvSpPr>
        <p:spPr>
          <a:xfrm flipH="1">
            <a:off x="8860043" y="230188"/>
            <a:ext cx="3331957" cy="429163"/>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future lectures!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423" y="1532945"/>
            <a:ext cx="7619477" cy="5200074"/>
          </a:xfrm>
          <a:prstGeom prst="rect">
            <a:avLst/>
          </a:prstGeom>
        </p:spPr>
      </p:pic>
    </p:spTree>
    <p:extLst>
      <p:ext uri="{BB962C8B-B14F-4D97-AF65-F5344CB8AC3E}">
        <p14:creationId xmlns:p14="http://schemas.microsoft.com/office/powerpoint/2010/main" val="191881551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Text II: Natural </a:t>
            </a:r>
            <a:r>
              <a:rPr lang="en-US" dirty="0" smtClean="0"/>
              <a:t>Language</a:t>
            </a:r>
            <a:endParaRPr lang="en-US" dirty="0"/>
          </a:p>
        </p:txBody>
      </p:sp>
      <p:sp>
        <p:nvSpPr>
          <p:cNvPr id="3" name="Content Placeholder 2"/>
          <p:cNvSpPr>
            <a:spLocks noGrp="1"/>
          </p:cNvSpPr>
          <p:nvPr>
            <p:ph idx="1"/>
          </p:nvPr>
        </p:nvSpPr>
        <p:spPr>
          <a:xfrm>
            <a:off x="838200" y="1825624"/>
            <a:ext cx="10515600" cy="4575175"/>
          </a:xfrm>
        </p:spPr>
        <p:txBody>
          <a:bodyPr>
            <a:normAutofit fontScale="70000" lnSpcReduction="20000"/>
          </a:bodyPr>
          <a:lstStyle/>
          <a:p>
            <a:pPr marL="0" indent="0">
              <a:buNone/>
            </a:pPr>
            <a:r>
              <a:rPr lang="en-US" dirty="0"/>
              <a:t>Natural Language Processing: a slippery slope</a:t>
            </a:r>
          </a:p>
          <a:p>
            <a:pPr lvl="1"/>
            <a:r>
              <a:rPr lang="en-US" dirty="0"/>
              <a:t>Entity </a:t>
            </a:r>
            <a:r>
              <a:rPr lang="en-US" dirty="0" smtClean="0"/>
              <a:t>Resolution</a:t>
            </a:r>
          </a:p>
          <a:p>
            <a:pPr lvl="2"/>
            <a:r>
              <a:rPr lang="en-US" dirty="0" smtClean="0"/>
              <a:t>IBM vs. International Business machines</a:t>
            </a:r>
            <a:endParaRPr lang="en-US" dirty="0"/>
          </a:p>
          <a:p>
            <a:pPr lvl="1"/>
            <a:r>
              <a:rPr lang="en-US" dirty="0" smtClean="0"/>
              <a:t>Named Entity Recognition</a:t>
            </a:r>
          </a:p>
          <a:p>
            <a:pPr lvl="2"/>
            <a:r>
              <a:rPr lang="en-US" dirty="0" smtClean="0"/>
              <a:t>Steve Jobs munched on an apple as he announced new jobs at Apple.</a:t>
            </a:r>
            <a:endParaRPr lang="en-US" dirty="0"/>
          </a:p>
          <a:p>
            <a:pPr lvl="1"/>
            <a:r>
              <a:rPr lang="en-US" dirty="0" smtClean="0"/>
              <a:t>Sentiment</a:t>
            </a:r>
          </a:p>
          <a:p>
            <a:pPr lvl="2"/>
            <a:r>
              <a:rPr lang="en-US" dirty="0" smtClean="0"/>
              <a:t>My windows box crashed yet again.</a:t>
            </a:r>
          </a:p>
          <a:p>
            <a:pPr lvl="1"/>
            <a:r>
              <a:rPr lang="is-IS" dirty="0" smtClean="0"/>
              <a:t>Etc. </a:t>
            </a:r>
            <a:r>
              <a:rPr lang="en-US" dirty="0" smtClean="0"/>
              <a:t>E</a:t>
            </a:r>
            <a:r>
              <a:rPr lang="is-IS" dirty="0" smtClean="0"/>
              <a:t>tc. </a:t>
            </a:r>
          </a:p>
          <a:p>
            <a:pPr lvl="1"/>
            <a:r>
              <a:rPr lang="is-IS" dirty="0" smtClean="0"/>
              <a:t>Hot topic today: Dialog systems:</a:t>
            </a:r>
          </a:p>
          <a:p>
            <a:pPr lvl="2"/>
            <a:r>
              <a:rPr lang="is-IS" dirty="0" smtClean="0"/>
              <a:t>Alexa, where did I leave my keys?</a:t>
            </a:r>
          </a:p>
          <a:p>
            <a:pPr lvl="3"/>
            <a:r>
              <a:rPr lang="en-US" dirty="0" smtClean="0">
                <a:solidFill>
                  <a:schemeClr val="accent2"/>
                </a:solidFill>
              </a:rPr>
              <a:t>I don’t know. It’s a pity you don’t have a tracker on your key fob.</a:t>
            </a:r>
          </a:p>
          <a:p>
            <a:pPr lvl="2"/>
            <a:r>
              <a:rPr lang="en-US" dirty="0" smtClean="0"/>
              <a:t>A what?</a:t>
            </a:r>
          </a:p>
          <a:p>
            <a:pPr lvl="3"/>
            <a:r>
              <a:rPr lang="en-US" dirty="0" smtClean="0">
                <a:solidFill>
                  <a:schemeClr val="accent2"/>
                </a:solidFill>
              </a:rPr>
              <a:t>A </a:t>
            </a:r>
            <a:r>
              <a:rPr lang="en-US" dirty="0" err="1" smtClean="0">
                <a:solidFill>
                  <a:schemeClr val="accent2"/>
                </a:solidFill>
              </a:rPr>
              <a:t>bluetooth</a:t>
            </a:r>
            <a:r>
              <a:rPr lang="en-US" dirty="0" smtClean="0">
                <a:solidFill>
                  <a:schemeClr val="accent2"/>
                </a:solidFill>
              </a:rPr>
              <a:t> tracker – there are variety of them for sale</a:t>
            </a:r>
          </a:p>
          <a:p>
            <a:pPr lvl="2"/>
            <a:r>
              <a:rPr lang="en-US" dirty="0" smtClean="0"/>
              <a:t>Stop trying to get me to buy stuff!</a:t>
            </a:r>
          </a:p>
          <a:p>
            <a:pPr lvl="3"/>
            <a:r>
              <a:rPr lang="en-US" dirty="0" smtClean="0">
                <a:solidFill>
                  <a:schemeClr val="accent2"/>
                </a:solidFill>
              </a:rPr>
              <a:t>Sorry about that; I know you’ve been trying to save this month</a:t>
            </a:r>
            <a:r>
              <a:rPr lang="is-IS" dirty="0" smtClean="0">
                <a:solidFill>
                  <a:schemeClr val="accent2"/>
                </a:solidFill>
              </a:rPr>
              <a:t>...</a:t>
            </a:r>
            <a:endParaRPr lang="en-US" dirty="0" smtClean="0">
              <a:solidFill>
                <a:schemeClr val="accent2"/>
              </a:solidFill>
            </a:endParaRPr>
          </a:p>
          <a:p>
            <a:pPr lvl="3"/>
            <a:r>
              <a:rPr lang="is-IS" dirty="0" smtClean="0">
                <a:solidFill>
                  <a:schemeClr val="accent2"/>
                </a:solidFill>
              </a:rPr>
              <a:t>…</a:t>
            </a:r>
            <a:r>
              <a:rPr lang="en-US" dirty="0" smtClean="0">
                <a:solidFill>
                  <a:schemeClr val="accent2"/>
                </a:solidFill>
              </a:rPr>
              <a:t>but if you had one I could locate your keys.</a:t>
            </a:r>
          </a:p>
          <a:p>
            <a:pPr lvl="1"/>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95779142"/>
              </p:ext>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1842512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Text II: Natural </a:t>
            </a:r>
            <a:r>
              <a:rPr lang="en-US" dirty="0" smtClean="0"/>
              <a:t>Language</a:t>
            </a:r>
            <a:endParaRPr lang="en-US" dirty="0"/>
          </a:p>
        </p:txBody>
      </p:sp>
      <p:sp>
        <p:nvSpPr>
          <p:cNvPr id="3" name="Content Placeholder 2"/>
          <p:cNvSpPr>
            <a:spLocks noGrp="1"/>
          </p:cNvSpPr>
          <p:nvPr>
            <p:ph idx="1"/>
          </p:nvPr>
        </p:nvSpPr>
        <p:spPr/>
        <p:txBody>
          <a:bodyPr/>
          <a:lstStyle/>
          <a:p>
            <a:r>
              <a:rPr lang="en-US" dirty="0" smtClean="0"/>
              <a:t>Some simple things</a:t>
            </a:r>
          </a:p>
          <a:p>
            <a:pPr lvl="1"/>
            <a:r>
              <a:rPr lang="en-US" dirty="0" smtClean="0"/>
              <a:t>Term frequencies</a:t>
            </a:r>
          </a:p>
          <a:p>
            <a:pPr lvl="1"/>
            <a:r>
              <a:rPr lang="en-US" dirty="0" smtClean="0"/>
              <a:t>Simple Sentiment analysis</a:t>
            </a:r>
          </a:p>
          <a:p>
            <a:pPr lvl="1"/>
            <a:endParaRPr lang="en-US" dirty="0"/>
          </a:p>
        </p:txBody>
      </p:sp>
      <p:graphicFrame>
        <p:nvGraphicFramePr>
          <p:cNvPr id="9" name="Table 8"/>
          <p:cNvGraphicFramePr>
            <a:graphicFrameLocks noGrp="1"/>
          </p:cNvGraphicFramePr>
          <p:nvPr>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41696798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Note: Assessing Temporality</a:t>
            </a:r>
          </a:p>
        </p:txBody>
      </p:sp>
      <p:sp>
        <p:nvSpPr>
          <p:cNvPr id="3" name="Content Placeholder 2"/>
          <p:cNvSpPr>
            <a:spLocks noGrp="1"/>
          </p:cNvSpPr>
          <p:nvPr>
            <p:ph idx="1"/>
          </p:nvPr>
        </p:nvSpPr>
        <p:spPr/>
        <p:txBody>
          <a:bodyPr>
            <a:noAutofit/>
          </a:bodyPr>
          <a:lstStyle/>
          <a:p>
            <a:r>
              <a:rPr lang="en-US" sz="2000" dirty="0"/>
              <a:t>Often two kinds of time in data</a:t>
            </a:r>
          </a:p>
          <a:p>
            <a:pPr lvl="1"/>
            <a:r>
              <a:rPr lang="en-US" sz="1800" dirty="0"/>
              <a:t>Time of data entry</a:t>
            </a:r>
          </a:p>
          <a:p>
            <a:pPr lvl="1"/>
            <a:r>
              <a:rPr lang="en-US" sz="1800" dirty="0"/>
              <a:t>Time of a recorded phenomenon being “true”</a:t>
            </a:r>
          </a:p>
          <a:p>
            <a:pPr lvl="2"/>
            <a:r>
              <a:rPr lang="en-US" sz="1600" dirty="0"/>
              <a:t>E.g. A physical time of an event happening</a:t>
            </a:r>
          </a:p>
          <a:p>
            <a:pPr lvl="2"/>
            <a:r>
              <a:rPr lang="en-US" sz="1600" dirty="0"/>
              <a:t>E.g. An “effective” time, e.g. date that a subscription will start</a:t>
            </a:r>
          </a:p>
          <a:p>
            <a:r>
              <a:rPr lang="en-US" sz="2000" dirty="0"/>
              <a:t>Often more</a:t>
            </a:r>
          </a:p>
          <a:p>
            <a:r>
              <a:rPr lang="en-US" sz="2000" dirty="0"/>
              <a:t>Time is tricky!</a:t>
            </a:r>
          </a:p>
          <a:p>
            <a:pPr lvl="1"/>
            <a:r>
              <a:rPr lang="en-US" sz="1800" dirty="0"/>
              <a:t>Periodicities (recurring patterns in Days of the week, or Months of the year)</a:t>
            </a:r>
          </a:p>
          <a:p>
            <a:pPr lvl="1"/>
            <a:r>
              <a:rPr lang="en-US" sz="1800" dirty="0" smtClean="0"/>
              <a:t>Non-uniform </a:t>
            </a:r>
            <a:r>
              <a:rPr lang="en-US" sz="1800" dirty="0"/>
              <a:t>hierarchy of units (# days in a month, # of days in a year, etc.)</a:t>
            </a:r>
          </a:p>
          <a:p>
            <a:pPr lvl="1"/>
            <a:r>
              <a:rPr lang="en-US" sz="1800" dirty="0" smtClean="0"/>
              <a:t>Time </a:t>
            </a:r>
            <a:r>
              <a:rPr lang="en-US" sz="1800" dirty="0"/>
              <a:t>zones are complex: especially daylight savings (summer) time</a:t>
            </a:r>
          </a:p>
          <a:p>
            <a:pPr lvl="1"/>
            <a:r>
              <a:rPr lang="en-US" sz="1800" dirty="0"/>
              <a:t>Clocks can be skewed</a:t>
            </a:r>
          </a:p>
          <a:p>
            <a:pPr lvl="1"/>
            <a:r>
              <a:rPr lang="en-US" sz="1800" dirty="0"/>
              <a:t>Relativity: true perception of event may vary (yep!)</a:t>
            </a:r>
          </a:p>
          <a:p>
            <a:r>
              <a:rPr lang="en-US" sz="2000" dirty="0"/>
              <a:t>Assess timestamps in data carefully!!</a:t>
            </a:r>
          </a:p>
        </p:txBody>
      </p:sp>
      <p:graphicFrame>
        <p:nvGraphicFramePr>
          <p:cNvPr id="8" name="Table 7"/>
          <p:cNvGraphicFramePr>
            <a:graphicFrameLocks noGrp="1"/>
          </p:cNvGraphicFramePr>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solidFill>
                      <a:schemeClr val="accent4">
                        <a:lumMod val="75000"/>
                      </a:schemeClr>
                    </a:solidFill>
                  </a:tcPr>
                </a:tc>
                <a:tc>
                  <a:txBody>
                    <a:bodyPr/>
                    <a:lstStyle/>
                    <a:p>
                      <a:r>
                        <a:rPr lang="en-US" sz="1200" b="0" i="0" dirty="0">
                          <a:latin typeface="Helvetica Neue Regular" charset="0"/>
                        </a:rPr>
                        <a:t>Scope</a:t>
                      </a:r>
                    </a:p>
                  </a:txBody>
                  <a:tcPr/>
                </a:tc>
                <a:extLst>
                  <a:ext uri="{0D108BD9-81ED-4DB2-BD59-A6C34878D82A}">
                    <a16:rowId xmlns:a16="http://schemas.microsoft.com/office/drawing/2014/main" xmlns="" val="2076744636"/>
                  </a:ext>
                </a:extLst>
              </a:tr>
            </a:tbl>
          </a:graphicData>
        </a:graphic>
      </p:graphicFrame>
      <p:pic>
        <p:nvPicPr>
          <p:cNvPr id="4" name="Picture 3"/>
          <p:cNvPicPr>
            <a:picLocks noChangeAspect="1"/>
          </p:cNvPicPr>
          <p:nvPr/>
        </p:nvPicPr>
        <p:blipFill>
          <a:blip r:embed="rId3"/>
          <a:stretch>
            <a:fillRect/>
          </a:stretch>
        </p:blipFill>
        <p:spPr>
          <a:xfrm>
            <a:off x="10253662" y="3001328"/>
            <a:ext cx="1514475" cy="2271712"/>
          </a:xfrm>
          <a:prstGeom prst="rect">
            <a:avLst/>
          </a:prstGeom>
        </p:spPr>
      </p:pic>
    </p:spTree>
    <p:extLst>
      <p:ext uri="{BB962C8B-B14F-4D97-AF65-F5344CB8AC3E}">
        <p14:creationId xmlns:p14="http://schemas.microsoft.com/office/powerpoint/2010/main" val="7326123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7855" y="533585"/>
            <a:ext cx="3249186" cy="5648178"/>
          </a:xfrm>
          <a:prstGeom prst="rect">
            <a:avLst/>
          </a:prstGeom>
          <a:effectLst>
            <a:outerShdw blurRad="50800" dist="76200" dir="2700000" algn="tl" rotWithShape="0">
              <a:prstClr val="black">
                <a:alpha val="40000"/>
              </a:prstClr>
            </a:outerShdw>
          </a:effectLst>
        </p:spPr>
      </p:pic>
      <p:sp>
        <p:nvSpPr>
          <p:cNvPr id="2" name="Title 1"/>
          <p:cNvSpPr>
            <a:spLocks noGrp="1"/>
          </p:cNvSpPr>
          <p:nvPr>
            <p:ph type="title"/>
          </p:nvPr>
        </p:nvSpPr>
        <p:spPr/>
        <p:txBody>
          <a:bodyPr/>
          <a:lstStyle/>
          <a:p>
            <a:r>
              <a:rPr lang="en-US" dirty="0"/>
              <a:t>Quick Note: Assessing Scope</a:t>
            </a:r>
          </a:p>
        </p:txBody>
      </p:sp>
      <p:sp>
        <p:nvSpPr>
          <p:cNvPr id="3" name="Content Placeholder 2"/>
          <p:cNvSpPr>
            <a:spLocks noGrp="1"/>
          </p:cNvSpPr>
          <p:nvPr>
            <p:ph idx="1"/>
          </p:nvPr>
        </p:nvSpPr>
        <p:spPr/>
        <p:txBody>
          <a:bodyPr>
            <a:normAutofit fontScale="92500" lnSpcReduction="10000"/>
          </a:bodyPr>
          <a:lstStyle/>
          <a:p>
            <a:r>
              <a:rPr lang="en-US" dirty="0"/>
              <a:t>Do you have all the data you need</a:t>
            </a:r>
          </a:p>
          <a:p>
            <a:pPr lvl="1"/>
            <a:r>
              <a:rPr lang="en-US" dirty="0"/>
              <a:t>Missing columns</a:t>
            </a:r>
          </a:p>
          <a:p>
            <a:pPr lvl="2"/>
            <a:r>
              <a:rPr lang="en-US" dirty="0"/>
              <a:t>Join in external data</a:t>
            </a:r>
          </a:p>
          <a:p>
            <a:pPr lvl="1"/>
            <a:r>
              <a:rPr lang="en-US" dirty="0"/>
              <a:t>Missing rows/values?</a:t>
            </a:r>
          </a:p>
          <a:p>
            <a:pPr lvl="2"/>
            <a:r>
              <a:rPr lang="en-US" dirty="0"/>
              <a:t>Look for sequential patterns with breaks</a:t>
            </a:r>
          </a:p>
          <a:p>
            <a:pPr lvl="2"/>
            <a:r>
              <a:rPr lang="en-US" dirty="0"/>
              <a:t>Is this a good sample?</a:t>
            </a:r>
          </a:p>
          <a:p>
            <a:pPr lvl="3"/>
            <a:r>
              <a:rPr lang="en-US" dirty="0"/>
              <a:t>Granularity</a:t>
            </a:r>
          </a:p>
          <a:p>
            <a:pPr lvl="3"/>
            <a:r>
              <a:rPr lang="en-US" dirty="0"/>
              <a:t>Extent</a:t>
            </a:r>
          </a:p>
          <a:p>
            <a:pPr lvl="2"/>
            <a:r>
              <a:rPr lang="en-US" dirty="0"/>
              <a:t>How to </a:t>
            </a:r>
            <a:r>
              <a:rPr lang="en-US" i="1" dirty="0"/>
              <a:t>impute</a:t>
            </a:r>
            <a:r>
              <a:rPr lang="en-US" dirty="0"/>
              <a:t> reasonable stand-in values</a:t>
            </a:r>
          </a:p>
          <a:p>
            <a:pPr lvl="3"/>
            <a:endParaRPr lang="en-US" dirty="0"/>
          </a:p>
          <a:p>
            <a:r>
              <a:rPr lang="en-US" dirty="0" smtClean="0"/>
              <a:t>Can be </a:t>
            </a:r>
            <a:r>
              <a:rPr lang="en-US" dirty="0"/>
              <a:t>quite application </a:t>
            </a:r>
            <a:r>
              <a:rPr lang="en-US" dirty="0" smtClean="0"/>
              <a:t>specific/subjective!</a:t>
            </a:r>
            <a:endParaRPr lang="en-US" dirty="0"/>
          </a:p>
        </p:txBody>
      </p:sp>
      <p:sp>
        <p:nvSpPr>
          <p:cNvPr id="9" name="Pentagon 8"/>
          <p:cNvSpPr/>
          <p:nvPr/>
        </p:nvSpPr>
        <p:spPr>
          <a:xfrm flipH="1">
            <a:off x="4696384" y="2918902"/>
            <a:ext cx="3818349" cy="438772"/>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future lectures!</a:t>
            </a:r>
          </a:p>
        </p:txBody>
      </p:sp>
      <p:graphicFrame>
        <p:nvGraphicFramePr>
          <p:cNvPr id="10" name="Table 9"/>
          <p:cNvGraphicFramePr>
            <a:graphicFrameLocks noGrp="1"/>
          </p:cNvGraphicFramePr>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656802276"/>
                    </a:ext>
                  </a:extLst>
                </a:gridCol>
                <a:gridCol w="2438400">
                  <a:extLst>
                    <a:ext uri="{9D8B030D-6E8A-4147-A177-3AD203B41FA5}">
                      <a16:colId xmlns:a16="http://schemas.microsoft.com/office/drawing/2014/main" xmlns="" val="1583619248"/>
                    </a:ext>
                  </a:extLst>
                </a:gridCol>
                <a:gridCol w="2438400">
                  <a:extLst>
                    <a:ext uri="{9D8B030D-6E8A-4147-A177-3AD203B41FA5}">
                      <a16:colId xmlns:a16="http://schemas.microsoft.com/office/drawing/2014/main" xmlns="" val="983057943"/>
                    </a:ext>
                  </a:extLst>
                </a:gridCol>
                <a:gridCol w="2438400">
                  <a:extLst>
                    <a:ext uri="{9D8B030D-6E8A-4147-A177-3AD203B41FA5}">
                      <a16:colId xmlns:a16="http://schemas.microsoft.com/office/drawing/2014/main" xmlns="" val="1484518580"/>
                    </a:ext>
                  </a:extLst>
                </a:gridCol>
                <a:gridCol w="2438400">
                  <a:extLst>
                    <a:ext uri="{9D8B030D-6E8A-4147-A177-3AD203B41FA5}">
                      <a16:colId xmlns:a16="http://schemas.microsoft.com/office/drawing/2014/main" xmlns=""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solidFill>
                      <a:schemeClr val="accent4">
                        <a:lumMod val="75000"/>
                      </a:schemeClr>
                    </a:solidFill>
                  </a:tcPr>
                </a:tc>
                <a:extLst>
                  <a:ext uri="{0D108BD9-81ED-4DB2-BD59-A6C34878D82A}">
                    <a16:rowId xmlns:a16="http://schemas.microsoft.com/office/drawing/2014/main" xmlns="" val="2076744636"/>
                  </a:ext>
                </a:extLst>
              </a:tr>
            </a:tbl>
          </a:graphicData>
        </a:graphic>
      </p:graphicFrame>
    </p:spTree>
    <p:extLst>
      <p:ext uri="{BB962C8B-B14F-4D97-AF65-F5344CB8AC3E}">
        <p14:creationId xmlns:p14="http://schemas.microsoft.com/office/powerpoint/2010/main" val="3531863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Back: Data Transformations</a:t>
            </a:r>
          </a:p>
        </p:txBody>
      </p:sp>
      <p:sp>
        <p:nvSpPr>
          <p:cNvPr id="3" name="Content Placeholder 2"/>
          <p:cNvSpPr>
            <a:spLocks noGrp="1"/>
          </p:cNvSpPr>
          <p:nvPr>
            <p:ph idx="1"/>
          </p:nvPr>
        </p:nvSpPr>
        <p:spPr>
          <a:xfrm>
            <a:off x="838200" y="1690688"/>
            <a:ext cx="10515600" cy="3371323"/>
          </a:xfrm>
        </p:spPr>
        <p:txBody>
          <a:bodyPr numCol="2">
            <a:normAutofit/>
          </a:bodyPr>
          <a:lstStyle/>
          <a:p>
            <a:pPr marL="0" indent="0">
              <a:buNone/>
            </a:pPr>
            <a:r>
              <a:rPr lang="en-US" sz="2000" dirty="0" smtClean="0"/>
              <a:t>Modifying structure</a:t>
            </a:r>
          </a:p>
          <a:p>
            <a:pPr lvl="1"/>
            <a:r>
              <a:rPr lang="en-US" sz="1600" dirty="0" smtClean="0"/>
              <a:t>Splitting </a:t>
            </a:r>
            <a:r>
              <a:rPr lang="en-US" sz="1600" dirty="0"/>
              <a:t>rows and columns </a:t>
            </a:r>
            <a:r>
              <a:rPr lang="en-US" sz="1600" dirty="0" smtClean="0"/>
              <a:t>(“</a:t>
            </a:r>
            <a:r>
              <a:rPr lang="en-US" sz="1600" dirty="0" err="1" smtClean="0"/>
              <a:t>splitrows</a:t>
            </a:r>
            <a:r>
              <a:rPr lang="en-US" sz="1600" dirty="0"/>
              <a:t>”, </a:t>
            </a:r>
            <a:r>
              <a:rPr lang="en-US" sz="1600" dirty="0" smtClean="0"/>
              <a:t>“split”)</a:t>
            </a:r>
          </a:p>
          <a:p>
            <a:pPr lvl="1"/>
            <a:r>
              <a:rPr lang="en-US" sz="1600" dirty="0" err="1" smtClean="0"/>
              <a:t>Unnesting</a:t>
            </a:r>
            <a:r>
              <a:rPr lang="en-US" sz="1600" dirty="0" smtClean="0"/>
              <a:t> (“flatten”)</a:t>
            </a:r>
            <a:endParaRPr lang="en-US" sz="1600" dirty="0"/>
          </a:p>
          <a:p>
            <a:pPr marL="0" indent="0">
              <a:buNone/>
            </a:pPr>
            <a:r>
              <a:rPr lang="en-US" sz="2000" dirty="0" smtClean="0"/>
              <a:t>Hiding Things</a:t>
            </a:r>
          </a:p>
          <a:p>
            <a:pPr lvl="1"/>
            <a:r>
              <a:rPr lang="en-US" sz="1600" dirty="0" smtClean="0"/>
              <a:t>Rows (“keep</a:t>
            </a:r>
            <a:r>
              <a:rPr lang="en-US" sz="1600" dirty="0"/>
              <a:t>”, </a:t>
            </a:r>
            <a:r>
              <a:rPr lang="en-US" sz="1600" dirty="0" smtClean="0"/>
              <a:t>“delete” a.k.a. “select”)</a:t>
            </a:r>
          </a:p>
          <a:p>
            <a:pPr lvl="1"/>
            <a:r>
              <a:rPr lang="en-US" sz="1600" dirty="0" smtClean="0"/>
              <a:t>Columns (“drop”, “aggregate”)</a:t>
            </a:r>
          </a:p>
          <a:p>
            <a:pPr marL="0" indent="0">
              <a:buNone/>
            </a:pPr>
            <a:r>
              <a:rPr lang="en-US" sz="2000" dirty="0"/>
              <a:t>Adding Things</a:t>
            </a:r>
          </a:p>
          <a:p>
            <a:pPr lvl="1"/>
            <a:r>
              <a:rPr lang="en-US" sz="1600" dirty="0"/>
              <a:t>“derive” a.k.a. “map”, “apply”</a:t>
            </a:r>
          </a:p>
          <a:p>
            <a:pPr marL="0" indent="0">
              <a:buNone/>
            </a:pPr>
            <a:r>
              <a:rPr lang="en-US" sz="2000" dirty="0" smtClean="0"/>
              <a:t>Changing Things</a:t>
            </a:r>
            <a:endParaRPr lang="en-US" sz="2000" dirty="0"/>
          </a:p>
          <a:p>
            <a:pPr lvl="1"/>
            <a:r>
              <a:rPr lang="en-US" sz="1600" dirty="0" smtClean="0"/>
              <a:t>“replace”/”set”</a:t>
            </a:r>
          </a:p>
          <a:p>
            <a:pPr marL="0" indent="0">
              <a:buNone/>
            </a:pPr>
            <a:r>
              <a:rPr lang="en-US" sz="2000" dirty="0" smtClean="0"/>
              <a:t>Text manipulation </a:t>
            </a:r>
          </a:p>
          <a:p>
            <a:pPr lvl="1"/>
            <a:r>
              <a:rPr lang="en-US" sz="1600" dirty="0" smtClean="0"/>
              <a:t>“extract”, “replace”, “set”</a:t>
            </a:r>
          </a:p>
          <a:p>
            <a:pPr marL="0" indent="0">
              <a:buNone/>
            </a:pPr>
            <a:r>
              <a:rPr lang="en-US" sz="2000" dirty="0" err="1" smtClean="0"/>
              <a:t>GroupBy</a:t>
            </a:r>
            <a:r>
              <a:rPr lang="en-US" sz="2000" dirty="0" smtClean="0"/>
              <a:t>/Aggregate arithmetic</a:t>
            </a:r>
          </a:p>
          <a:p>
            <a:pPr lvl="1"/>
            <a:r>
              <a:rPr lang="en-US" sz="1600" dirty="0" smtClean="0"/>
              <a:t>“aggregate</a:t>
            </a:r>
            <a:r>
              <a:rPr lang="en-US" sz="1600" dirty="0"/>
              <a:t>”, a.k.a. </a:t>
            </a:r>
            <a:r>
              <a:rPr lang="en-US" sz="1600" dirty="0" smtClean="0"/>
              <a:t>“group by</a:t>
            </a:r>
            <a:r>
              <a:rPr lang="en-US" sz="1600" dirty="0"/>
              <a:t>”, </a:t>
            </a:r>
            <a:r>
              <a:rPr lang="en-US" sz="1600" dirty="0" smtClean="0"/>
              <a:t>“reduce”</a:t>
            </a:r>
          </a:p>
          <a:p>
            <a:pPr marL="0" indent="0">
              <a:buNone/>
            </a:pPr>
            <a:r>
              <a:rPr lang="en-US" sz="2000" dirty="0"/>
              <a:t>Multi-table Operations</a:t>
            </a:r>
          </a:p>
          <a:p>
            <a:pPr lvl="1"/>
            <a:r>
              <a:rPr lang="en-US" sz="1600" dirty="0"/>
              <a:t>“join”, “lookup”</a:t>
            </a:r>
          </a:p>
          <a:p>
            <a:pPr lvl="1"/>
            <a:r>
              <a:rPr lang="en-US" sz="1600" dirty="0"/>
              <a:t>“union</a:t>
            </a:r>
            <a:r>
              <a:rPr lang="en-US" sz="1600" dirty="0" smtClean="0"/>
              <a:t>”</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62012"/>
            <a:ext cx="12192000" cy="1795988"/>
          </a:xfrm>
          <a:prstGeom prst="rect">
            <a:avLst/>
          </a:prstGeom>
        </p:spPr>
      </p:pic>
    </p:spTree>
    <p:extLst>
      <p:ext uri="{BB962C8B-B14F-4D97-AF65-F5344CB8AC3E}">
        <p14:creationId xmlns:p14="http://schemas.microsoft.com/office/powerpoint/2010/main" val="118415091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Back: Bigger Picture</a:t>
            </a:r>
          </a:p>
        </p:txBody>
      </p:sp>
      <p:sp>
        <p:nvSpPr>
          <p:cNvPr id="3" name="Content Placeholder 2"/>
          <p:cNvSpPr>
            <a:spLocks noGrp="1"/>
          </p:cNvSpPr>
          <p:nvPr>
            <p:ph idx="1"/>
          </p:nvPr>
        </p:nvSpPr>
        <p:spPr/>
        <p:txBody>
          <a:bodyPr>
            <a:normAutofit fontScale="70000" lnSpcReduction="20000"/>
          </a:bodyPr>
          <a:lstStyle/>
          <a:p>
            <a:pPr marL="0" indent="0" fontAlgn="base">
              <a:buNone/>
            </a:pPr>
            <a:r>
              <a:rPr lang="en-US" i="1" dirty="0" smtClean="0"/>
              <a:t>What </a:t>
            </a:r>
            <a:r>
              <a:rPr lang="en-US" b="1" i="1" dirty="0"/>
              <a:t>decisions</a:t>
            </a:r>
            <a:r>
              <a:rPr lang="en-US" i="1" dirty="0"/>
              <a:t> did we make along the way? </a:t>
            </a:r>
          </a:p>
          <a:p>
            <a:pPr lvl="1" fontAlgn="base"/>
            <a:r>
              <a:rPr lang="en-US" dirty="0" smtClean="0"/>
              <a:t>Data that got hidden</a:t>
            </a:r>
          </a:p>
          <a:p>
            <a:pPr lvl="2" fontAlgn="base"/>
            <a:r>
              <a:rPr lang="en-US" dirty="0" smtClean="0"/>
              <a:t>Choice </a:t>
            </a:r>
            <a:r>
              <a:rPr lang="en-US" dirty="0"/>
              <a:t>of </a:t>
            </a:r>
            <a:r>
              <a:rPr lang="en-US" dirty="0" smtClean="0"/>
              <a:t>columns to drop</a:t>
            </a:r>
            <a:endParaRPr lang="en-US" dirty="0"/>
          </a:p>
          <a:p>
            <a:pPr lvl="2" fontAlgn="base"/>
            <a:r>
              <a:rPr lang="en-US" dirty="0" smtClean="0"/>
              <a:t>Values we cleaned: indicators, cleaned columns</a:t>
            </a:r>
          </a:p>
          <a:p>
            <a:pPr lvl="2" fontAlgn="base"/>
            <a:r>
              <a:rPr lang="en-US" dirty="0"/>
              <a:t>Filtering of </a:t>
            </a:r>
            <a:r>
              <a:rPr lang="en-US" dirty="0" smtClean="0"/>
              <a:t>rows (vs. indicators)</a:t>
            </a:r>
          </a:p>
          <a:p>
            <a:pPr lvl="1" fontAlgn="base"/>
            <a:r>
              <a:rPr lang="en-US" dirty="0" smtClean="0"/>
              <a:t>Data that got added</a:t>
            </a:r>
          </a:p>
          <a:p>
            <a:pPr lvl="2" fontAlgn="base"/>
            <a:r>
              <a:rPr lang="en-US" dirty="0" smtClean="0"/>
              <a:t>Other derived </a:t>
            </a:r>
            <a:r>
              <a:rPr lang="en-US" dirty="0"/>
              <a:t>columns: calculations, </a:t>
            </a:r>
            <a:r>
              <a:rPr lang="en-US" dirty="0" smtClean="0"/>
              <a:t>splits, extractions</a:t>
            </a:r>
          </a:p>
          <a:p>
            <a:pPr lvl="2" fontAlgn="base"/>
            <a:r>
              <a:rPr lang="en-US" dirty="0" smtClean="0"/>
              <a:t>Joins, Unions</a:t>
            </a:r>
          </a:p>
          <a:p>
            <a:pPr lvl="1" fontAlgn="base"/>
            <a:r>
              <a:rPr lang="en-US" dirty="0" smtClean="0"/>
              <a:t>Changes in granularity: </a:t>
            </a:r>
          </a:p>
          <a:p>
            <a:pPr lvl="2" fontAlgn="base"/>
            <a:r>
              <a:rPr lang="en-US" dirty="0" smtClean="0"/>
              <a:t>Coarser: grouping keys and aggregates</a:t>
            </a:r>
          </a:p>
          <a:p>
            <a:pPr lvl="2" fontAlgn="base"/>
            <a:r>
              <a:rPr lang="en-US" dirty="0" smtClean="0"/>
              <a:t>Finer: </a:t>
            </a:r>
            <a:r>
              <a:rPr lang="en-US" dirty="0" err="1" smtClean="0"/>
              <a:t>unnesting</a:t>
            </a:r>
            <a:endParaRPr lang="en-US" dirty="0" smtClean="0"/>
          </a:p>
          <a:p>
            <a:pPr lvl="2" fontAlgn="base"/>
            <a:endParaRPr lang="en-US" i="1" dirty="0" smtClean="0"/>
          </a:p>
          <a:p>
            <a:pPr marL="0" indent="0">
              <a:buNone/>
            </a:pPr>
            <a:r>
              <a:rPr lang="en-US" i="1" dirty="0" smtClean="0"/>
              <a:t>How might the </a:t>
            </a:r>
            <a:r>
              <a:rPr lang="en-US" i="1" dirty="0"/>
              <a:t>data </a:t>
            </a:r>
            <a:r>
              <a:rPr lang="en-US" b="1" i="1" dirty="0"/>
              <a:t>wrangling</a:t>
            </a:r>
            <a:r>
              <a:rPr lang="en-US" i="1" dirty="0"/>
              <a:t> influence the </a:t>
            </a:r>
            <a:r>
              <a:rPr lang="en-US" b="1" i="1" dirty="0"/>
              <a:t>analyses</a:t>
            </a:r>
            <a:r>
              <a:rPr lang="en-US" i="1" dirty="0"/>
              <a:t> we can do</a:t>
            </a:r>
            <a:r>
              <a:rPr lang="en-US" i="1" dirty="0" smtClean="0"/>
              <a:t>?</a:t>
            </a:r>
          </a:p>
          <a:p>
            <a:pPr lvl="1"/>
            <a:r>
              <a:rPr lang="en-US" dirty="0" smtClean="0"/>
              <a:t>Sometimes we won’t figure this out until analysis begins</a:t>
            </a:r>
          </a:p>
          <a:p>
            <a:pPr lvl="1"/>
            <a:r>
              <a:rPr lang="en-US" dirty="0" smtClean="0"/>
              <a:t>And we loop back to wrangling!</a:t>
            </a:r>
            <a:endParaRPr lang="en-US" dirty="0"/>
          </a:p>
          <a:p>
            <a:pPr lvl="1"/>
            <a:endParaRPr lang="en-US" dirty="0"/>
          </a:p>
        </p:txBody>
      </p:sp>
    </p:spTree>
    <p:extLst>
      <p:ext uri="{BB962C8B-B14F-4D97-AF65-F5344CB8AC3E}">
        <p14:creationId xmlns:p14="http://schemas.microsoft.com/office/powerpoint/2010/main" val="1641242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Impediments to Collaboration</a:t>
            </a:r>
            <a:endParaRPr lang="en-US" dirty="0"/>
          </a:p>
        </p:txBody>
      </p:sp>
      <p:sp>
        <p:nvSpPr>
          <p:cNvPr id="3" name="Content Placeholder 2"/>
          <p:cNvSpPr>
            <a:spLocks noGrp="1"/>
          </p:cNvSpPr>
          <p:nvPr>
            <p:ph idx="1"/>
          </p:nvPr>
        </p:nvSpPr>
        <p:spPr/>
        <p:txBody>
          <a:bodyPr>
            <a:normAutofit/>
          </a:bodyPr>
          <a:lstStyle/>
          <a:p>
            <a:r>
              <a:rPr lang="en-US" sz="2800" dirty="0" smtClean="0"/>
              <a:t>Diversity of tools and PLs makes it hard to share</a:t>
            </a:r>
          </a:p>
          <a:p>
            <a:r>
              <a:rPr lang="en-US" sz="2800" dirty="0" smtClean="0"/>
              <a:t>Finding a script or computed result is harder than just writing the program from scratch!</a:t>
            </a:r>
          </a:p>
          <a:p>
            <a:pPr lvl="1"/>
            <a:r>
              <a:rPr lang="en-US" sz="2400" dirty="0" smtClean="0"/>
              <a:t>Q: How could we fix this?</a:t>
            </a:r>
          </a:p>
          <a:p>
            <a:r>
              <a:rPr lang="en-US" sz="2800" dirty="0" smtClean="0"/>
              <a:t>View that much of the analysis work is “throw away”</a:t>
            </a:r>
            <a:endParaRPr lang="en-US" sz="2800" dirty="0"/>
          </a:p>
        </p:txBody>
      </p:sp>
    </p:spTree>
    <p:extLst>
      <p:ext uri="{BB962C8B-B14F-4D97-AF65-F5344CB8AC3E}">
        <p14:creationId xmlns:p14="http://schemas.microsoft.com/office/powerpoint/2010/main" val="38847587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
        <p:nvSpPr>
          <p:cNvPr id="3" name="Rectangle 2"/>
          <p:cNvSpPr/>
          <p:nvPr/>
        </p:nvSpPr>
        <p:spPr>
          <a:xfrm>
            <a:off x="152400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defTabSz="642816" fontAlgn="base">
              <a:spcBef>
                <a:spcPct val="0"/>
              </a:spcBef>
              <a:spcAft>
                <a:spcPct val="0"/>
              </a:spcAft>
            </a:pPr>
            <a:endParaRPr lang="en-US" sz="3000" dirty="0">
              <a:solidFill>
                <a:srgbClr val="FFFFFF"/>
              </a:solidFill>
              <a:latin typeface="Helvetica Neue Regular" charset="0"/>
              <a:sym typeface="Gill Sans" charset="0"/>
            </a:endParaRPr>
          </a:p>
        </p:txBody>
      </p:sp>
      <p:sp>
        <p:nvSpPr>
          <p:cNvPr id="26626" name="Content Placeholder 2"/>
          <p:cNvSpPr>
            <a:spLocks noGrp="1"/>
          </p:cNvSpPr>
          <p:nvPr>
            <p:ph idx="1"/>
          </p:nvPr>
        </p:nvSpPr>
        <p:spPr>
          <a:xfrm>
            <a:off x="872835" y="594989"/>
            <a:ext cx="10607965" cy="5531183"/>
          </a:xfrm>
        </p:spPr>
        <p:txBody>
          <a:bodyPr anchor="ctr">
            <a:noAutofit/>
          </a:bodyPr>
          <a:lstStyle/>
          <a:p>
            <a:pPr marL="0" indent="0">
              <a:buNone/>
            </a:pPr>
            <a:r>
              <a:rPr lang="en-US" dirty="0">
                <a:solidFill>
                  <a:schemeClr val="bg1"/>
                </a:solidFill>
                <a:ea typeface="ＭＳ Ｐゴシック"/>
                <a:cs typeface="ＭＳ Ｐゴシック"/>
              </a:rPr>
              <a:t>“Once you play with the data you realize you made an assumption that is completely wrong. It’s really useful, it’s not just a waste of time, even though you may be banging your head.” </a:t>
            </a:r>
            <a:endParaRPr lang="en-US" sz="1100" dirty="0">
              <a:solidFill>
                <a:schemeClr val="bg1"/>
              </a:solidFill>
              <a:ea typeface="ＭＳ Ｐゴシック"/>
              <a:cs typeface="ＭＳ Ｐゴシック"/>
            </a:endParaRPr>
          </a:p>
          <a:p>
            <a:pPr marL="0" algn="r"/>
            <a:endParaRPr lang="en-US" sz="2400" dirty="0">
              <a:solidFill>
                <a:schemeClr val="bg1"/>
              </a:solidFill>
              <a:ea typeface="ＭＳ Ｐゴシック"/>
              <a:cs typeface="ＭＳ Ｐゴシック"/>
            </a:endParaRPr>
          </a:p>
          <a:p>
            <a:pPr marL="0" indent="0">
              <a:buNone/>
            </a:pPr>
            <a:r>
              <a:rPr lang="en-US" dirty="0">
                <a:solidFill>
                  <a:schemeClr val="bg1"/>
                </a:solidFill>
                <a:ea typeface="ＭＳ Ｐゴシック"/>
                <a:cs typeface="ＭＳ Ｐゴシック"/>
              </a:rPr>
              <a:t>“In practice it tends not to be just data prep, you are learning about the data at the same time, you are learning about what assumptions you can make</a:t>
            </a:r>
            <a:r>
              <a:rPr lang="en-US" dirty="0" smtClean="0">
                <a:solidFill>
                  <a:schemeClr val="bg1"/>
                </a:solidFill>
                <a:ea typeface="ＭＳ Ｐゴシック"/>
                <a:cs typeface="ＭＳ Ｐゴシック"/>
              </a:rPr>
              <a:t>.”</a:t>
            </a:r>
          </a:p>
          <a:p>
            <a:pPr marL="0" algn="r"/>
            <a:endParaRPr lang="en-US" sz="2400" dirty="0">
              <a:solidFill>
                <a:schemeClr val="bg1"/>
              </a:solidFill>
              <a:ea typeface="ＭＳ Ｐゴシック"/>
              <a:cs typeface="ＭＳ Ｐゴシック"/>
            </a:endParaRPr>
          </a:p>
        </p:txBody>
      </p:sp>
    </p:spTree>
    <p:custDataLst>
      <p:tags r:id="rId1"/>
    </p:custDataLst>
    <p:extLst>
      <p:ext uri="{BB962C8B-B14F-4D97-AF65-F5344CB8AC3E}">
        <p14:creationId xmlns:p14="http://schemas.microsoft.com/office/powerpoint/2010/main" val="126175121"/>
      </p:ext>
    </p:extLst>
  </p:cSld>
  <p:clrMapOvr>
    <a:masterClrMapping/>
  </p:clrMapOvr>
  <mc:AlternateContent xmlns:mc="http://schemas.openxmlformats.org/markup-compatibility/2006" xmlns:p14="http://schemas.microsoft.com/office/powerpoint/2010/main">
    <mc:Choice Requires="p14">
      <p:transition spd="med" p14:dur="700" advTm="98935">
        <p:fade/>
      </p:transition>
    </mc:Choice>
    <mc:Fallback xmlns="">
      <p:transition xmlns:p14="http://schemas.microsoft.com/office/powerpoint/2010/main" spd="med" advTm="98935">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Effect transition="in" filter="fade">
                                      <p:cBhvr>
                                        <p:cTn id="7" dur="500"/>
                                        <p:tgtEl>
                                          <p:spTgt spid="2662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xEl>
                                              <p:pRg st="2" end="2"/>
                                            </p:txEl>
                                          </p:spTgt>
                                        </p:tgtEl>
                                        <p:attrNameLst>
                                          <p:attrName>style.visibility</p:attrName>
                                        </p:attrNameLst>
                                      </p:cBhvr>
                                      <p:to>
                                        <p:strVal val="visible"/>
                                      </p:to>
                                    </p:set>
                                    <p:animEffect transition="in" filter="fade">
                                      <p:cBhvr>
                                        <p:cTn id="10" dur="500"/>
                                        <p:tgtEl>
                                          <p:spTgt spid="266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ln/>
        </p:spPr>
        <p:txBody>
          <a:bodyPr/>
          <a:lstStyle/>
          <a:p>
            <a:r>
              <a:rPr lang="en-US" dirty="0" smtClean="0"/>
              <a:t>Data Sources at Web Companies</a:t>
            </a:r>
            <a:endParaRPr lang="en-US" dirty="0"/>
          </a:p>
        </p:txBody>
      </p:sp>
      <p:sp>
        <p:nvSpPr>
          <p:cNvPr id="31746" name="Rectangle 2"/>
          <p:cNvSpPr>
            <a:spLocks noGrp="1" noChangeArrowheads="1"/>
          </p:cNvSpPr>
          <p:nvPr>
            <p:ph idx="1"/>
          </p:nvPr>
        </p:nvSpPr>
        <p:spPr>
          <a:ln/>
        </p:spPr>
        <p:txBody>
          <a:bodyPr>
            <a:normAutofit fontScale="92500" lnSpcReduction="10000"/>
          </a:bodyPr>
          <a:lstStyle/>
          <a:p>
            <a:r>
              <a:rPr lang="en-US" dirty="0"/>
              <a:t>Examples from Facebook</a:t>
            </a:r>
          </a:p>
          <a:p>
            <a:pPr lvl="1"/>
            <a:r>
              <a:rPr lang="en-US" dirty="0"/>
              <a:t>Application databases</a:t>
            </a:r>
          </a:p>
          <a:p>
            <a:pPr lvl="1"/>
            <a:r>
              <a:rPr lang="en-US" dirty="0"/>
              <a:t>Web server logs</a:t>
            </a:r>
          </a:p>
          <a:p>
            <a:pPr lvl="1"/>
            <a:r>
              <a:rPr lang="en-US" dirty="0"/>
              <a:t>Event logs</a:t>
            </a:r>
          </a:p>
          <a:p>
            <a:pPr lvl="1"/>
            <a:r>
              <a:rPr lang="en-US" dirty="0"/>
              <a:t>API server logs</a:t>
            </a:r>
          </a:p>
          <a:p>
            <a:pPr lvl="1"/>
            <a:r>
              <a:rPr lang="en-US" dirty="0"/>
              <a:t>Ad server logs</a:t>
            </a:r>
          </a:p>
          <a:p>
            <a:pPr lvl="1"/>
            <a:r>
              <a:rPr lang="en-US" dirty="0"/>
              <a:t>Search server logs</a:t>
            </a:r>
          </a:p>
          <a:p>
            <a:pPr lvl="1"/>
            <a:r>
              <a:rPr lang="en-US" dirty="0"/>
              <a:t>Advertisement landing page content</a:t>
            </a:r>
          </a:p>
          <a:p>
            <a:pPr lvl="1"/>
            <a:r>
              <a:rPr lang="en-US" dirty="0"/>
              <a:t>Wikipedia</a:t>
            </a:r>
          </a:p>
          <a:p>
            <a:pPr lvl="1"/>
            <a:r>
              <a:rPr lang="en-US" dirty="0"/>
              <a:t>Images and video</a:t>
            </a:r>
          </a:p>
        </p:txBody>
      </p:sp>
      <p:sp>
        <p:nvSpPr>
          <p:cNvPr id="4" name="Slide Number Placeholder 3"/>
          <p:cNvSpPr>
            <a:spLocks noGrp="1"/>
          </p:cNvSpPr>
          <p:nvPr>
            <p:ph type="sldNum" sz="quarter" idx="12"/>
          </p:nvPr>
        </p:nvSpPr>
        <p:spPr/>
        <p:txBody>
          <a:bodyPr/>
          <a:lstStyle/>
          <a:p>
            <a:fld id="{61AF352A-72FE-A74E-8792-C9A27EAC9A0A}" type="slidenum">
              <a:rPr lang="en-US"/>
              <a:pPr/>
              <a:t>70</a:t>
            </a:fld>
            <a:endParaRPr lang="en-US"/>
          </a:p>
        </p:txBody>
      </p:sp>
    </p:spTree>
    <p:extLst>
      <p:ext uri="{BB962C8B-B14F-4D97-AF65-F5344CB8AC3E}">
        <p14:creationId xmlns:p14="http://schemas.microsoft.com/office/powerpoint/2010/main" val="4063517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ln/>
        </p:spPr>
        <p:txBody>
          <a:bodyPr/>
          <a:lstStyle/>
          <a:p>
            <a:r>
              <a:rPr lang="en-US"/>
              <a:t>Tabular Data</a:t>
            </a:r>
          </a:p>
        </p:txBody>
      </p:sp>
      <p:sp>
        <p:nvSpPr>
          <p:cNvPr id="20482" name="Rectangle 2"/>
          <p:cNvSpPr>
            <a:spLocks noGrp="1" noChangeArrowheads="1"/>
          </p:cNvSpPr>
          <p:nvPr>
            <p:ph idx="1"/>
          </p:nvPr>
        </p:nvSpPr>
        <p:spPr>
          <a:ln/>
        </p:spPr>
        <p:txBody>
          <a:bodyPr/>
          <a:lstStyle/>
          <a:p>
            <a:r>
              <a:rPr lang="en-US"/>
              <a:t>What is a table?</a:t>
            </a:r>
          </a:p>
          <a:p>
            <a:pPr lvl="1"/>
            <a:r>
              <a:rPr lang="en-US"/>
              <a:t>A </a:t>
            </a:r>
            <a:r>
              <a:rPr lang="en-US" b="1"/>
              <a:t>table</a:t>
            </a:r>
            <a:r>
              <a:rPr lang="en-US"/>
              <a:t> is a collection of </a:t>
            </a:r>
            <a:r>
              <a:rPr lang="en-US" b="1"/>
              <a:t>rows</a:t>
            </a:r>
            <a:r>
              <a:rPr lang="en-US"/>
              <a:t> and </a:t>
            </a:r>
            <a:r>
              <a:rPr lang="en-US" b="1"/>
              <a:t>columns</a:t>
            </a:r>
            <a:endParaRPr lang="en-US"/>
          </a:p>
          <a:p>
            <a:pPr lvl="1"/>
            <a:r>
              <a:rPr lang="en-US"/>
              <a:t>Each row has an </a:t>
            </a:r>
            <a:r>
              <a:rPr lang="en-US" b="1"/>
              <a:t>index</a:t>
            </a:r>
            <a:endParaRPr lang="en-US"/>
          </a:p>
          <a:p>
            <a:pPr lvl="1"/>
            <a:r>
              <a:rPr lang="en-US"/>
              <a:t>Each column has a </a:t>
            </a:r>
            <a:r>
              <a:rPr lang="en-US" b="1"/>
              <a:t>name</a:t>
            </a:r>
            <a:endParaRPr lang="en-US"/>
          </a:p>
          <a:p>
            <a:pPr lvl="1"/>
            <a:r>
              <a:rPr lang="en-US"/>
              <a:t>A </a:t>
            </a:r>
            <a:r>
              <a:rPr lang="en-US" b="1"/>
              <a:t>cell</a:t>
            </a:r>
            <a:r>
              <a:rPr lang="en-US"/>
              <a:t> is specified by an (index, name) pair</a:t>
            </a:r>
          </a:p>
          <a:p>
            <a:pPr lvl="1"/>
            <a:r>
              <a:rPr lang="en-US"/>
              <a:t>A cell may or may not have a </a:t>
            </a:r>
            <a:r>
              <a:rPr lang="en-US" b="1"/>
              <a:t>value</a:t>
            </a:r>
            <a:endParaRPr lang="en-US" b="1">
              <a:ea typeface="Heiti SC Medium" charset="0"/>
              <a:cs typeface="Heiti SC Medium" charset="0"/>
            </a:endParaRPr>
          </a:p>
        </p:txBody>
      </p:sp>
      <p:sp>
        <p:nvSpPr>
          <p:cNvPr id="4" name="Slide Number Placeholder 3"/>
          <p:cNvSpPr>
            <a:spLocks noGrp="1"/>
          </p:cNvSpPr>
          <p:nvPr>
            <p:ph type="sldNum" sz="quarter" idx="12"/>
          </p:nvPr>
        </p:nvSpPr>
        <p:spPr/>
        <p:txBody>
          <a:bodyPr/>
          <a:lstStyle/>
          <a:p>
            <a:fld id="{DA8F1908-C1E7-E445-BFAD-477C4CD3C934}" type="slidenum">
              <a:rPr lang="en-US"/>
              <a:pPr/>
              <a:t>71</a:t>
            </a:fld>
            <a:endParaRPr lang="en-US"/>
          </a:p>
        </p:txBody>
      </p:sp>
    </p:spTree>
    <p:extLst>
      <p:ext uri="{BB962C8B-B14F-4D97-AF65-F5344CB8AC3E}">
        <p14:creationId xmlns:p14="http://schemas.microsoft.com/office/powerpoint/2010/main" val="2725579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Tabular Data</a:t>
            </a:r>
          </a:p>
        </p:txBody>
      </p:sp>
      <p:sp>
        <p:nvSpPr>
          <p:cNvPr id="21506" name="Rectangle 2"/>
          <p:cNvSpPr>
            <a:spLocks noGrp="1" noChangeArrowheads="1"/>
          </p:cNvSpPr>
          <p:nvPr>
            <p:ph idx="1"/>
          </p:nvPr>
        </p:nvSpPr>
        <p:spPr>
          <a:ln/>
        </p:spPr>
        <p:txBody>
          <a:bodyPr/>
          <a:lstStyle/>
          <a:p>
            <a:r>
              <a:rPr lang="en-US"/>
              <a:t>Fortune 500</a:t>
            </a:r>
          </a:p>
        </p:txBody>
      </p:sp>
      <p:sp>
        <p:nvSpPr>
          <p:cNvPr id="5" name="Slide Number Placeholder 3"/>
          <p:cNvSpPr>
            <a:spLocks noGrp="1"/>
          </p:cNvSpPr>
          <p:nvPr>
            <p:ph type="sldNum" sz="quarter" idx="12"/>
          </p:nvPr>
        </p:nvSpPr>
        <p:spPr/>
        <p:txBody>
          <a:bodyPr/>
          <a:lstStyle/>
          <a:p>
            <a:fld id="{A96D52B6-FBB4-1A4B-B24A-3578A82D5C71}" type="slidenum">
              <a:rPr lang="en-US"/>
              <a:pPr/>
              <a:t>72</a:t>
            </a:fld>
            <a:endParaRPr lang="en-US"/>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984" y="2202869"/>
            <a:ext cx="9296400"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278872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Tabular Data</a:t>
            </a:r>
          </a:p>
        </p:txBody>
      </p:sp>
      <p:sp>
        <p:nvSpPr>
          <p:cNvPr id="22530" name="Rectangle 2"/>
          <p:cNvSpPr>
            <a:spLocks noGrp="1" noChangeArrowheads="1"/>
          </p:cNvSpPr>
          <p:nvPr>
            <p:ph idx="1"/>
          </p:nvPr>
        </p:nvSpPr>
        <p:spPr>
          <a:ln/>
        </p:spPr>
        <p:txBody>
          <a:bodyPr/>
          <a:lstStyle/>
          <a:p>
            <a:r>
              <a:rPr lang="en-US"/>
              <a:t>Fortune 500</a:t>
            </a:r>
          </a:p>
        </p:txBody>
      </p:sp>
      <p:sp>
        <p:nvSpPr>
          <p:cNvPr id="5" name="Slide Number Placeholder 3"/>
          <p:cNvSpPr>
            <a:spLocks noGrp="1"/>
          </p:cNvSpPr>
          <p:nvPr>
            <p:ph type="sldNum" sz="quarter" idx="12"/>
          </p:nvPr>
        </p:nvSpPr>
        <p:spPr/>
        <p:txBody>
          <a:bodyPr/>
          <a:lstStyle/>
          <a:p>
            <a:fld id="{6DB85D4A-31FA-2B49-B155-89B1810A30D2}" type="slidenum">
              <a:rPr lang="en-US"/>
              <a:pPr/>
              <a:t>73</a:t>
            </a:fld>
            <a:endParaRPr lang="en-US"/>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1" y="1581150"/>
            <a:ext cx="438150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790610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dirty="0"/>
              <a:t>Tabular </a:t>
            </a:r>
            <a:r>
              <a:rPr lang="en-US" dirty="0" smtClean="0"/>
              <a:t>Data (</a:t>
            </a:r>
            <a:r>
              <a:rPr lang="en-US" dirty="0" err="1" smtClean="0"/>
              <a:t>csv</a:t>
            </a:r>
            <a:r>
              <a:rPr lang="en-US" dirty="0" smtClean="0"/>
              <a:t>)</a:t>
            </a:r>
            <a:endParaRPr lang="en-US" dirty="0"/>
          </a:p>
        </p:txBody>
      </p:sp>
      <p:sp>
        <p:nvSpPr>
          <p:cNvPr id="23554" name="Rectangle 2"/>
          <p:cNvSpPr>
            <a:spLocks noGrp="1" noChangeArrowheads="1"/>
          </p:cNvSpPr>
          <p:nvPr>
            <p:ph idx="1"/>
          </p:nvPr>
        </p:nvSpPr>
        <p:spPr>
          <a:ln/>
        </p:spPr>
        <p:txBody>
          <a:bodyPr/>
          <a:lstStyle/>
          <a:p>
            <a:r>
              <a:rPr lang="en-US"/>
              <a:t>Fortune 500</a:t>
            </a:r>
          </a:p>
        </p:txBody>
      </p:sp>
      <p:sp>
        <p:nvSpPr>
          <p:cNvPr id="5" name="Slide Number Placeholder 3"/>
          <p:cNvSpPr>
            <a:spLocks noGrp="1"/>
          </p:cNvSpPr>
          <p:nvPr>
            <p:ph type="sldNum" sz="quarter" idx="12"/>
          </p:nvPr>
        </p:nvSpPr>
        <p:spPr/>
        <p:txBody>
          <a:bodyPr/>
          <a:lstStyle/>
          <a:p>
            <a:fld id="{7D517AEF-D153-7E41-9E9A-F2E173DACC38}" type="slidenum">
              <a:rPr lang="en-US"/>
              <a:pPr/>
              <a:t>74</a:t>
            </a:fld>
            <a:endParaRPr lang="en-US"/>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543" y="1838763"/>
            <a:ext cx="60960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325607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742951" y="542926"/>
            <a:ext cx="10706100" cy="600075"/>
          </a:xfrm>
          <a:ln/>
        </p:spPr>
        <p:txBody>
          <a:bodyPr>
            <a:normAutofit fontScale="90000"/>
          </a:bodyPr>
          <a:lstStyle/>
          <a:p>
            <a:r>
              <a:rPr lang="en-US" dirty="0" smtClean="0"/>
              <a:t>Protein Data Bank</a:t>
            </a:r>
            <a:endParaRPr lang="en-US" dirty="0"/>
          </a:p>
        </p:txBody>
      </p:sp>
      <p:sp>
        <p:nvSpPr>
          <p:cNvPr id="5" name="Slide Number Placeholder 3"/>
          <p:cNvSpPr>
            <a:spLocks noGrp="1"/>
          </p:cNvSpPr>
          <p:nvPr>
            <p:ph type="sldNum" sz="quarter" idx="12"/>
          </p:nvPr>
        </p:nvSpPr>
        <p:spPr/>
        <p:txBody>
          <a:bodyPr/>
          <a:lstStyle/>
          <a:p>
            <a:fld id="{2C2C7CCF-FFC2-F642-B60E-E86E853D0F65}" type="slidenum">
              <a:rPr lang="en-US"/>
              <a:pPr/>
              <a:t>75</a:t>
            </a:fld>
            <a:endParaRPr lang="en-US"/>
          </a:p>
        </p:txBody>
      </p:sp>
      <p:sp>
        <p:nvSpPr>
          <p:cNvPr id="44035" name="Rectangle 3"/>
          <p:cNvSpPr>
            <a:spLocks/>
          </p:cNvSpPr>
          <p:nvPr/>
        </p:nvSpPr>
        <p:spPr bwMode="auto">
          <a:xfrm>
            <a:off x="742950" y="1280042"/>
            <a:ext cx="10946681"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r>
              <a:rPr lang="en-US" sz="1400" dirty="0">
                <a:latin typeface="Courier" charset="0"/>
                <a:ea typeface="ＭＳ Ｐゴシック" charset="0"/>
                <a:cs typeface="Courier" charset="0"/>
                <a:sym typeface="Courier" charset="0"/>
              </a:rPr>
              <a:t>HEADER    APOPTOSIS                               05-OCT-10   3IZA              </a:t>
            </a:r>
          </a:p>
          <a:p>
            <a:pPr algn="l"/>
            <a:r>
              <a:rPr lang="en-US" sz="1400" dirty="0">
                <a:latin typeface="Courier" charset="0"/>
                <a:ea typeface="ＭＳ Ｐゴシック" charset="0"/>
                <a:cs typeface="Courier" charset="0"/>
                <a:sym typeface="Courier" charset="0"/>
              </a:rPr>
              <a:t>TITLE     STRUCTURE OF AN APOPTOSOME-PROCASPASE-9 CARD COMPLEX                  </a:t>
            </a:r>
          </a:p>
          <a:p>
            <a:pPr algn="l"/>
            <a:r>
              <a:rPr lang="en-US" sz="1400" dirty="0">
                <a:latin typeface="Courier" charset="0"/>
                <a:ea typeface="ＭＳ Ｐゴシック" charset="0"/>
                <a:cs typeface="Courier" charset="0"/>
                <a:sym typeface="Courier" charset="0"/>
              </a:rPr>
              <a:t>COMPND    MOL_ID: 1;                                                            </a:t>
            </a:r>
          </a:p>
          <a:p>
            <a:pPr algn="l"/>
            <a:r>
              <a:rPr lang="en-US" sz="1400" dirty="0">
                <a:latin typeface="Courier" charset="0"/>
                <a:ea typeface="ＭＳ Ｐゴシック" charset="0"/>
                <a:cs typeface="Courier" charset="0"/>
                <a:sym typeface="Courier" charset="0"/>
              </a:rPr>
              <a:t>COMPND   2 MOLECULE: APOPTOTIC PROTEASE-ACTIVATING FACTOR 1;                    </a:t>
            </a:r>
          </a:p>
          <a:p>
            <a:pPr algn="l"/>
            <a:r>
              <a:rPr lang="en-US" sz="1400" dirty="0">
                <a:latin typeface="Courier" charset="0"/>
                <a:ea typeface="ＭＳ Ｐゴシック" charset="0"/>
                <a:cs typeface="Courier" charset="0"/>
                <a:sym typeface="Courier" charset="0"/>
              </a:rPr>
              <a:t>COMPND   3 CHAIN: A, B, C, D, E, F, G;                                          </a:t>
            </a:r>
          </a:p>
          <a:p>
            <a:pPr algn="l"/>
            <a:r>
              <a:rPr lang="en-US" sz="1400" dirty="0">
                <a:latin typeface="Courier" charset="0"/>
                <a:ea typeface="ＭＳ Ｐゴシック" charset="0"/>
                <a:cs typeface="Courier" charset="0"/>
                <a:sym typeface="Courier" charset="0"/>
              </a:rPr>
              <a:t>COMPND   4 SYNONYM: APAF-1;                                                     </a:t>
            </a:r>
          </a:p>
          <a:p>
            <a:pPr algn="l"/>
            <a:r>
              <a:rPr lang="en-US" sz="1400" dirty="0">
                <a:latin typeface="Courier" charset="0"/>
                <a:ea typeface="ＭＳ Ｐゴシック" charset="0"/>
                <a:cs typeface="Courier" charset="0"/>
                <a:sym typeface="Courier" charset="0"/>
              </a:rPr>
              <a:t>COMPND   5 ENGINEERED: YES                                                      </a:t>
            </a:r>
          </a:p>
          <a:p>
            <a:pPr algn="l"/>
            <a:r>
              <a:rPr lang="en-US" sz="1400" dirty="0">
                <a:latin typeface="Courier" charset="0"/>
                <a:ea typeface="ＭＳ Ｐゴシック" charset="0"/>
                <a:cs typeface="Courier" charset="0"/>
                <a:sym typeface="Courier" charset="0"/>
              </a:rPr>
              <a:t>SOURCE    MOL_ID: 1;                                                            </a:t>
            </a:r>
          </a:p>
          <a:p>
            <a:pPr algn="l"/>
            <a:r>
              <a:rPr lang="en-US" sz="1400" dirty="0">
                <a:latin typeface="Courier" charset="0"/>
                <a:ea typeface="ＭＳ Ｐゴシック" charset="0"/>
                <a:cs typeface="Courier" charset="0"/>
                <a:sym typeface="Courier" charset="0"/>
              </a:rPr>
              <a:t>SOURCE   2 ORGANISM_SCIENTIFIC: HOMO SAPIENS;                                   </a:t>
            </a:r>
          </a:p>
          <a:p>
            <a:pPr algn="l"/>
            <a:r>
              <a:rPr lang="en-US" sz="1400" dirty="0">
                <a:latin typeface="Courier" charset="0"/>
                <a:ea typeface="ＭＳ Ｐゴシック" charset="0"/>
                <a:cs typeface="Courier" charset="0"/>
                <a:sym typeface="Courier" charset="0"/>
              </a:rPr>
              <a:t>SOURCE   3 ORGANISM_COMMON: HUMAN;                                              </a:t>
            </a:r>
          </a:p>
          <a:p>
            <a:pPr algn="l"/>
            <a:r>
              <a:rPr lang="en-US" sz="1400" dirty="0">
                <a:latin typeface="Courier" charset="0"/>
                <a:ea typeface="ＭＳ Ｐゴシック" charset="0"/>
                <a:cs typeface="Courier" charset="0"/>
                <a:sym typeface="Courier" charset="0"/>
              </a:rPr>
              <a:t>SOURCE   4 ORGANISM_TAXID: 9606;                                                </a:t>
            </a:r>
          </a:p>
          <a:p>
            <a:pPr algn="l"/>
            <a:r>
              <a:rPr lang="en-US" sz="1400" dirty="0">
                <a:latin typeface="Courier" charset="0"/>
                <a:ea typeface="ＭＳ Ｐゴシック" charset="0"/>
                <a:cs typeface="Courier" charset="0"/>
                <a:sym typeface="Courier" charset="0"/>
              </a:rPr>
              <a:t>SOURCE   5 GENE: APAF1, KIAA0413;                                               </a:t>
            </a:r>
          </a:p>
          <a:p>
            <a:pPr algn="l"/>
            <a:r>
              <a:rPr lang="en-US" sz="1400" dirty="0">
                <a:latin typeface="Courier" charset="0"/>
                <a:ea typeface="ＭＳ Ｐゴシック" charset="0"/>
                <a:cs typeface="Courier" charset="0"/>
                <a:sym typeface="Courier" charset="0"/>
              </a:rPr>
              <a:t>SOURCE   6 EXPRESSION_SYSTEM: SPODOPTERA FRUGIPERDA;                            </a:t>
            </a:r>
          </a:p>
          <a:p>
            <a:pPr algn="l"/>
            <a:r>
              <a:rPr lang="en-US" sz="1400" dirty="0">
                <a:latin typeface="Courier" charset="0"/>
                <a:ea typeface="ＭＳ Ｐゴシック" charset="0"/>
                <a:cs typeface="Courier" charset="0"/>
                <a:sym typeface="Courier" charset="0"/>
              </a:rPr>
              <a:t>SOURCE   7 EXPRESSION_SYSTEM_TAXID: 7108;                                       </a:t>
            </a:r>
          </a:p>
          <a:p>
            <a:pPr algn="l"/>
            <a:r>
              <a:rPr lang="en-US" sz="1400" dirty="0">
                <a:latin typeface="Courier" charset="0"/>
                <a:ea typeface="ＭＳ Ｐゴシック" charset="0"/>
                <a:cs typeface="Courier" charset="0"/>
                <a:sym typeface="Courier" charset="0"/>
              </a:rPr>
              <a:t>SOURCE   8 EXPRESSION_SYSTEM_STRAIN: SF21;                                      </a:t>
            </a:r>
          </a:p>
          <a:p>
            <a:pPr algn="l"/>
            <a:r>
              <a:rPr lang="en-US" sz="1400" dirty="0">
                <a:latin typeface="Courier" charset="0"/>
                <a:ea typeface="ＭＳ Ｐゴシック" charset="0"/>
                <a:cs typeface="Courier" charset="0"/>
                <a:sym typeface="Courier" charset="0"/>
              </a:rPr>
              <a:t>SOURCE   9 EXPRESSION_SYSTEM_VECTOR_TYPE: INSECT VIRUS;                         </a:t>
            </a:r>
          </a:p>
          <a:p>
            <a:pPr algn="l"/>
            <a:r>
              <a:rPr lang="en-US" sz="1400" dirty="0">
                <a:latin typeface="Courier" charset="0"/>
                <a:ea typeface="ＭＳ Ｐゴシック" charset="0"/>
                <a:cs typeface="Courier" charset="0"/>
                <a:sym typeface="Courier" charset="0"/>
              </a:rPr>
              <a:t>SOURCE  10 EXPRESSION_SYSTEM_PLASMID: PFASTBAC1                                 </a:t>
            </a:r>
          </a:p>
          <a:p>
            <a:pPr algn="l"/>
            <a:r>
              <a:rPr lang="en-US" sz="1400" dirty="0">
                <a:latin typeface="Courier" charset="0"/>
                <a:ea typeface="ＭＳ Ｐゴシック" charset="0"/>
                <a:cs typeface="Courier" charset="0"/>
                <a:sym typeface="Courier" charset="0"/>
              </a:rPr>
              <a:t>KEYWDS    APOPTOSOME, APAF-1, PROCASPASE-9 CARD, APOPTOSIS                      </a:t>
            </a:r>
          </a:p>
          <a:p>
            <a:pPr algn="l"/>
            <a:r>
              <a:rPr lang="en-US" sz="1400" dirty="0">
                <a:latin typeface="Courier" charset="0"/>
                <a:ea typeface="ＭＳ Ｐゴシック" charset="0"/>
                <a:cs typeface="Courier" charset="0"/>
                <a:sym typeface="Courier" charset="0"/>
              </a:rPr>
              <a:t>EXPDTA    ELECTRON MICROSCOPY                                                   </a:t>
            </a:r>
          </a:p>
          <a:p>
            <a:pPr algn="l"/>
            <a:r>
              <a:rPr lang="en-US" sz="1400" dirty="0">
                <a:latin typeface="Courier" charset="0"/>
                <a:ea typeface="ＭＳ Ｐゴシック" charset="0"/>
                <a:cs typeface="Courier" charset="0"/>
                <a:sym typeface="Courier" charset="0"/>
              </a:rPr>
              <a:t>AUTHOR    S.YUAN,X.YU,M.TOPF,S.J.LUDTKE,X.WANG,C.W.AKEY                         </a:t>
            </a:r>
          </a:p>
          <a:p>
            <a:pPr algn="l"/>
            <a:r>
              <a:rPr lang="en-US" sz="1400" dirty="0">
                <a:latin typeface="Courier" charset="0"/>
                <a:ea typeface="ＭＳ Ｐゴシック" charset="0"/>
                <a:cs typeface="Courier" charset="0"/>
                <a:sym typeface="Courier" charset="0"/>
              </a:rPr>
              <a:t>REVDAT   1   03-NOV-10 3IZA    0                                                </a:t>
            </a:r>
          </a:p>
          <a:p>
            <a:pPr algn="l"/>
            <a:r>
              <a:rPr lang="en-US" sz="1400" dirty="0">
                <a:latin typeface="Courier" charset="0"/>
                <a:ea typeface="ＭＳ Ｐゴシック" charset="0"/>
                <a:cs typeface="Courier" charset="0"/>
                <a:sym typeface="Courier" charset="0"/>
              </a:rPr>
              <a:t>SPRSDE     03-NOV-10 3IZA      3IYT                                             </a:t>
            </a:r>
          </a:p>
          <a:p>
            <a:pPr algn="l"/>
            <a:r>
              <a:rPr lang="en-US" sz="1400" dirty="0">
                <a:latin typeface="Courier" charset="0"/>
                <a:ea typeface="ＭＳ Ｐゴシック" charset="0"/>
                <a:cs typeface="Courier" charset="0"/>
                <a:sym typeface="Courier" charset="0"/>
              </a:rPr>
              <a:t>JRNL        AUTH   S.YUAN,X.YU,M.TOPF,S.J.LUDTKE,X.WANG,C.W.AKEY                </a:t>
            </a:r>
          </a:p>
          <a:p>
            <a:pPr algn="l"/>
            <a:r>
              <a:rPr lang="en-US" sz="1400" dirty="0">
                <a:latin typeface="Courier" charset="0"/>
                <a:ea typeface="ＭＳ Ｐゴシック" charset="0"/>
                <a:cs typeface="Courier" charset="0"/>
                <a:sym typeface="Courier" charset="0"/>
              </a:rPr>
              <a:t>JRNL        TITL   STRUCTURE OF AN APOPTOSOME-PROCASPASE-9 CARD COMPLEX         </a:t>
            </a:r>
          </a:p>
          <a:p>
            <a:pPr algn="l"/>
            <a:r>
              <a:rPr lang="en-US" sz="1400" dirty="0">
                <a:latin typeface="Courier" charset="0"/>
                <a:ea typeface="ＭＳ Ｐゴシック" charset="0"/>
                <a:cs typeface="Courier" charset="0"/>
                <a:sym typeface="Courier" charset="0"/>
              </a:rPr>
              <a:t>JRNL        REF    STRUCTURE                     V.  18   571 2010 </a:t>
            </a:r>
            <a:r>
              <a:rPr lang="en-US" sz="900" dirty="0">
                <a:latin typeface="Courier" charset="0"/>
                <a:ea typeface="ＭＳ Ｐゴシック" charset="0"/>
                <a:cs typeface="Courier" charset="0"/>
                <a:sym typeface="Courier" charset="0"/>
              </a:rPr>
              <a:t>             </a:t>
            </a:r>
          </a:p>
        </p:txBody>
      </p:sp>
    </p:spTree>
    <p:extLst>
      <p:ext uri="{BB962C8B-B14F-4D97-AF65-F5344CB8AC3E}">
        <p14:creationId xmlns:p14="http://schemas.microsoft.com/office/powerpoint/2010/main" val="1303829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304800" y="304801"/>
            <a:ext cx="11387667" cy="606425"/>
          </a:xfrm>
        </p:spPr>
        <p:txBody>
          <a:bodyPr>
            <a:normAutofit fontScale="90000"/>
          </a:bodyPr>
          <a:lstStyle/>
          <a:p>
            <a:r>
              <a:rPr lang="en-US" dirty="0" smtClean="0"/>
              <a:t>Internet of Things: </a:t>
            </a:r>
            <a:br>
              <a:rPr lang="en-US" dirty="0" smtClean="0"/>
            </a:br>
            <a:r>
              <a:rPr lang="en-US" dirty="0" smtClean="0"/>
              <a:t>Example </a:t>
            </a:r>
            <a:r>
              <a:rPr lang="en-US" dirty="0"/>
              <a:t>measurements</a:t>
            </a:r>
          </a:p>
        </p:txBody>
      </p:sp>
      <p:grpSp>
        <p:nvGrpSpPr>
          <p:cNvPr id="155656" name="Group 8"/>
          <p:cNvGrpSpPr>
            <a:grpSpLocks/>
          </p:cNvGrpSpPr>
          <p:nvPr/>
        </p:nvGrpSpPr>
        <p:grpSpPr bwMode="auto">
          <a:xfrm>
            <a:off x="1016000" y="1066800"/>
            <a:ext cx="10058400" cy="5410200"/>
            <a:chOff x="457" y="787"/>
            <a:chExt cx="5187" cy="3503"/>
          </a:xfrm>
        </p:grpSpPr>
        <p:graphicFrame>
          <p:nvGraphicFramePr>
            <p:cNvPr id="155657" name="Object 9"/>
            <p:cNvGraphicFramePr>
              <a:graphicFrameLocks noChangeAspect="1"/>
            </p:cNvGraphicFramePr>
            <p:nvPr/>
          </p:nvGraphicFramePr>
          <p:xfrm>
            <a:off x="2214" y="787"/>
            <a:ext cx="3407" cy="1544"/>
          </p:xfrm>
          <a:graphic>
            <a:graphicData uri="http://schemas.openxmlformats.org/presentationml/2006/ole">
              <mc:AlternateContent xmlns:mc="http://schemas.openxmlformats.org/markup-compatibility/2006">
                <mc:Choice xmlns:v="urn:schemas-microsoft-com:vml" Requires="v">
                  <p:oleObj spid="_x0000_s1037" name="Worksheet" r:id="rId4" imgW="8567928" imgH="3672840" progId="Excel.Sheet.8">
                    <p:embed/>
                  </p:oleObj>
                </mc:Choice>
                <mc:Fallback>
                  <p:oleObj name="Worksheet" r:id="rId4" imgW="8567928" imgH="3672840" progId="Excel.Sheet.8">
                    <p:embed/>
                    <p:pic>
                      <p:nvPicPr>
                        <p:cNvPr id="0" name=""/>
                        <p:cNvPicPr>
                          <a:picLocks noRot="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 y="787"/>
                          <a:ext cx="3407" cy="154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0">
                              <a:solidFill>
                                <a:srgbClr val="FFFF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155658" name="Picture 10" descr="tree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 y="1547"/>
              <a:ext cx="771" cy="201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55659" name="Text Box 11"/>
            <p:cNvSpPr txBox="1">
              <a:spLocks noChangeArrowheads="1"/>
            </p:cNvSpPr>
            <p:nvPr/>
          </p:nvSpPr>
          <p:spPr bwMode="auto">
            <a:xfrm>
              <a:off x="667" y="1387"/>
              <a:ext cx="399"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lnSpc>
                  <a:spcPct val="90000"/>
                </a:lnSpc>
                <a:spcBef>
                  <a:spcPct val="50000"/>
                </a:spcBef>
                <a:buClr>
                  <a:schemeClr val="accent2"/>
                </a:buClr>
              </a:pPr>
              <a:r>
                <a:rPr lang="en-US" sz="1400">
                  <a:solidFill>
                    <a:srgbClr val="0000C9"/>
                  </a:solidFill>
                  <a:latin typeface="Comic Sans MS" charset="0"/>
                </a:rPr>
                <a:t>36m</a:t>
              </a:r>
            </a:p>
          </p:txBody>
        </p:sp>
        <p:sp>
          <p:nvSpPr>
            <p:cNvPr id="155660" name="Line 12"/>
            <p:cNvSpPr>
              <a:spLocks noChangeShapeType="1"/>
            </p:cNvSpPr>
            <p:nvPr/>
          </p:nvSpPr>
          <p:spPr bwMode="auto">
            <a:xfrm>
              <a:off x="1246" y="2864"/>
              <a:ext cx="144"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55661" name="Text Box 13"/>
            <p:cNvSpPr txBox="1">
              <a:spLocks noChangeArrowheads="1"/>
            </p:cNvSpPr>
            <p:nvPr/>
          </p:nvSpPr>
          <p:spPr bwMode="auto">
            <a:xfrm>
              <a:off x="1043" y="1595"/>
              <a:ext cx="461"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90000"/>
                </a:lnSpc>
                <a:spcBef>
                  <a:spcPct val="50000"/>
                </a:spcBef>
                <a:buClr>
                  <a:schemeClr val="accent2"/>
                </a:buClr>
              </a:pPr>
              <a:r>
                <a:rPr lang="en-US" sz="1400">
                  <a:solidFill>
                    <a:srgbClr val="0000C9"/>
                  </a:solidFill>
                  <a:latin typeface="Comic Sans MS" charset="0"/>
                </a:rPr>
                <a:t>33m: 111</a:t>
              </a:r>
            </a:p>
          </p:txBody>
        </p:sp>
        <p:sp>
          <p:nvSpPr>
            <p:cNvPr id="155662" name="Text Box 14"/>
            <p:cNvSpPr txBox="1">
              <a:spLocks noChangeArrowheads="1"/>
            </p:cNvSpPr>
            <p:nvPr/>
          </p:nvSpPr>
          <p:spPr bwMode="auto">
            <a:xfrm>
              <a:off x="1043" y="1787"/>
              <a:ext cx="475"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90000"/>
                </a:lnSpc>
                <a:spcBef>
                  <a:spcPct val="50000"/>
                </a:spcBef>
                <a:buClr>
                  <a:schemeClr val="accent2"/>
                </a:buClr>
              </a:pPr>
              <a:r>
                <a:rPr lang="en-US" sz="1400">
                  <a:solidFill>
                    <a:srgbClr val="0000C9"/>
                  </a:solidFill>
                  <a:latin typeface="Comic Sans MS" charset="0"/>
                </a:rPr>
                <a:t>32m: 110</a:t>
              </a:r>
            </a:p>
          </p:txBody>
        </p:sp>
        <p:sp>
          <p:nvSpPr>
            <p:cNvPr id="155663" name="Text Box 15"/>
            <p:cNvSpPr txBox="1">
              <a:spLocks noChangeArrowheads="1"/>
            </p:cNvSpPr>
            <p:nvPr/>
          </p:nvSpPr>
          <p:spPr bwMode="auto">
            <a:xfrm>
              <a:off x="1043" y="2028"/>
              <a:ext cx="851"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90000"/>
                </a:lnSpc>
                <a:spcBef>
                  <a:spcPct val="50000"/>
                </a:spcBef>
                <a:buClr>
                  <a:schemeClr val="accent2"/>
                </a:buClr>
              </a:pPr>
              <a:r>
                <a:rPr lang="en-US" sz="1400">
                  <a:solidFill>
                    <a:srgbClr val="0000C9"/>
                  </a:solidFill>
                  <a:latin typeface="Comic Sans MS" charset="0"/>
                </a:rPr>
                <a:t>30m: 109,108,107</a:t>
              </a:r>
            </a:p>
          </p:txBody>
        </p:sp>
        <p:sp>
          <p:nvSpPr>
            <p:cNvPr id="155664" name="Text Box 16"/>
            <p:cNvSpPr txBox="1">
              <a:spLocks noChangeArrowheads="1"/>
            </p:cNvSpPr>
            <p:nvPr/>
          </p:nvSpPr>
          <p:spPr bwMode="auto">
            <a:xfrm>
              <a:off x="1043" y="2410"/>
              <a:ext cx="856"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90000"/>
                </a:lnSpc>
                <a:spcBef>
                  <a:spcPct val="50000"/>
                </a:spcBef>
                <a:buClr>
                  <a:schemeClr val="accent2"/>
                </a:buClr>
              </a:pPr>
              <a:r>
                <a:rPr lang="en-US" sz="1400">
                  <a:solidFill>
                    <a:srgbClr val="0000C9"/>
                  </a:solidFill>
                  <a:latin typeface="Comic Sans MS" charset="0"/>
                </a:rPr>
                <a:t>20m: 106,105,104</a:t>
              </a:r>
            </a:p>
          </p:txBody>
        </p:sp>
        <p:sp>
          <p:nvSpPr>
            <p:cNvPr id="155665" name="Text Box 17"/>
            <p:cNvSpPr txBox="1">
              <a:spLocks noChangeArrowheads="1"/>
            </p:cNvSpPr>
            <p:nvPr/>
          </p:nvSpPr>
          <p:spPr bwMode="auto">
            <a:xfrm>
              <a:off x="995" y="2891"/>
              <a:ext cx="877"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90000"/>
                </a:lnSpc>
                <a:spcBef>
                  <a:spcPct val="50000"/>
                </a:spcBef>
                <a:buClr>
                  <a:schemeClr val="accent2"/>
                </a:buClr>
              </a:pPr>
              <a:r>
                <a:rPr lang="en-US" sz="1400">
                  <a:solidFill>
                    <a:srgbClr val="0000C9"/>
                  </a:solidFill>
                  <a:latin typeface="Comic Sans MS" charset="0"/>
                </a:rPr>
                <a:t>10m: 103, 102, 101</a:t>
              </a:r>
            </a:p>
          </p:txBody>
        </p:sp>
        <p:sp>
          <p:nvSpPr>
            <p:cNvPr id="155666" name="Line 18"/>
            <p:cNvSpPr>
              <a:spLocks noChangeShapeType="1"/>
            </p:cNvSpPr>
            <p:nvPr/>
          </p:nvSpPr>
          <p:spPr bwMode="auto">
            <a:xfrm>
              <a:off x="1246" y="2414"/>
              <a:ext cx="144"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55667" name="Line 19"/>
            <p:cNvSpPr>
              <a:spLocks noChangeShapeType="1"/>
            </p:cNvSpPr>
            <p:nvPr/>
          </p:nvSpPr>
          <p:spPr bwMode="auto">
            <a:xfrm>
              <a:off x="1246" y="1992"/>
              <a:ext cx="144"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55668" name="Line 20"/>
            <p:cNvSpPr>
              <a:spLocks noChangeShapeType="1"/>
            </p:cNvSpPr>
            <p:nvPr/>
          </p:nvSpPr>
          <p:spPr bwMode="auto">
            <a:xfrm>
              <a:off x="1246" y="1795"/>
              <a:ext cx="144"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55669" name="Line 21"/>
            <p:cNvSpPr>
              <a:spLocks noChangeShapeType="1"/>
            </p:cNvSpPr>
            <p:nvPr/>
          </p:nvSpPr>
          <p:spPr bwMode="auto">
            <a:xfrm>
              <a:off x="1246" y="1627"/>
              <a:ext cx="144"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aphicFrame>
          <p:nvGraphicFramePr>
            <p:cNvPr id="155670" name="Object 22"/>
            <p:cNvGraphicFramePr>
              <a:graphicFrameLocks noChangeAspect="1"/>
            </p:cNvGraphicFramePr>
            <p:nvPr/>
          </p:nvGraphicFramePr>
          <p:xfrm>
            <a:off x="2200" y="2427"/>
            <a:ext cx="3444" cy="1863"/>
          </p:xfrm>
          <a:graphic>
            <a:graphicData uri="http://schemas.openxmlformats.org/presentationml/2006/ole">
              <mc:AlternateContent xmlns:mc="http://schemas.openxmlformats.org/markup-compatibility/2006">
                <mc:Choice xmlns:v="urn:schemas-microsoft-com:vml" Requires="v">
                  <p:oleObj spid="_x0000_s1038" name="Worksheet" r:id="rId7" imgW="9150096" imgH="4623816" progId="Excel.Sheet.8">
                    <p:embed/>
                  </p:oleObj>
                </mc:Choice>
                <mc:Fallback>
                  <p:oleObj name="Worksheet" r:id="rId7" imgW="9150096" imgH="4623816" progId="Excel.Sheet.8">
                    <p:embed/>
                    <p:pic>
                      <p:nvPicPr>
                        <p:cNvPr id="0" name=""/>
                        <p:cNvPicPr>
                          <a:picLocks noRot="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0" y="2427"/>
                          <a:ext cx="3444" cy="186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5671" name="Line 23"/>
            <p:cNvSpPr>
              <a:spLocks noChangeShapeType="1"/>
            </p:cNvSpPr>
            <p:nvPr/>
          </p:nvSpPr>
          <p:spPr bwMode="auto">
            <a:xfrm>
              <a:off x="2900" y="1142"/>
              <a:ext cx="0" cy="262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5672" name="Line 24"/>
            <p:cNvSpPr>
              <a:spLocks noChangeShapeType="1"/>
            </p:cNvSpPr>
            <p:nvPr/>
          </p:nvSpPr>
          <p:spPr bwMode="auto">
            <a:xfrm>
              <a:off x="3824" y="1128"/>
              <a:ext cx="0" cy="262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5673" name="Line 25"/>
            <p:cNvSpPr>
              <a:spLocks noChangeShapeType="1"/>
            </p:cNvSpPr>
            <p:nvPr/>
          </p:nvSpPr>
          <p:spPr bwMode="auto">
            <a:xfrm>
              <a:off x="4105" y="1132"/>
              <a:ext cx="0" cy="262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5674" name="Line 26"/>
            <p:cNvSpPr>
              <a:spLocks noChangeShapeType="1"/>
            </p:cNvSpPr>
            <p:nvPr/>
          </p:nvSpPr>
          <p:spPr bwMode="auto">
            <a:xfrm>
              <a:off x="4795" y="1128"/>
              <a:ext cx="0" cy="262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5675" name="Line 27"/>
            <p:cNvSpPr>
              <a:spLocks noChangeShapeType="1"/>
            </p:cNvSpPr>
            <p:nvPr/>
          </p:nvSpPr>
          <p:spPr bwMode="auto">
            <a:xfrm>
              <a:off x="4956" y="1128"/>
              <a:ext cx="0" cy="262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5676" name="Line 28"/>
            <p:cNvSpPr>
              <a:spLocks noChangeShapeType="1"/>
            </p:cNvSpPr>
            <p:nvPr/>
          </p:nvSpPr>
          <p:spPr bwMode="auto">
            <a:xfrm>
              <a:off x="5284" y="1137"/>
              <a:ext cx="0" cy="262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426181642"/>
      </p:ext>
    </p:extLst>
  </p:cSld>
  <p:clrMapOvr>
    <a:masterClrMapping/>
  </p:clrMapOvr>
  <p:transition xmlns:p14="http://schemas.microsoft.com/office/powerpoint/2010/main" advTm="194432"/>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609600" y="274638"/>
            <a:ext cx="10972800" cy="776922"/>
          </a:xfrm>
          <a:ln/>
        </p:spPr>
        <p:txBody>
          <a:bodyPr/>
          <a:lstStyle/>
          <a:p>
            <a:r>
              <a:rPr lang="en-US" dirty="0" smtClean="0"/>
              <a:t>Tabular Data from Sensors</a:t>
            </a:r>
            <a:endParaRPr lang="en-US" dirty="0"/>
          </a:p>
        </p:txBody>
      </p:sp>
      <p:sp>
        <p:nvSpPr>
          <p:cNvPr id="20482" name="Rectangle 2"/>
          <p:cNvSpPr>
            <a:spLocks noGrp="1" noChangeArrowheads="1"/>
          </p:cNvSpPr>
          <p:nvPr>
            <p:ph idx="1"/>
          </p:nvPr>
        </p:nvSpPr>
        <p:spPr>
          <a:xfrm>
            <a:off x="609600" y="1314451"/>
            <a:ext cx="10972800" cy="4811713"/>
          </a:xfrm>
          <a:ln/>
        </p:spPr>
        <p:txBody>
          <a:bodyPr>
            <a:normAutofit/>
          </a:bodyPr>
          <a:lstStyle/>
          <a:p>
            <a:pPr marL="0" indent="0">
              <a:buNone/>
            </a:pPr>
            <a:r>
              <a:rPr lang="en-US" sz="2800" dirty="0" smtClean="0"/>
              <a:t>Challenges</a:t>
            </a:r>
          </a:p>
          <a:p>
            <a:r>
              <a:rPr lang="en-US" sz="2800" dirty="0" smtClean="0"/>
              <a:t>May be many missing fields (a particular sensor may not produce all types of output).</a:t>
            </a:r>
          </a:p>
          <a:p>
            <a:r>
              <a:rPr lang="en-US" sz="2800" dirty="0" smtClean="0"/>
              <a:t>Device may go offline for a while. </a:t>
            </a:r>
          </a:p>
          <a:p>
            <a:r>
              <a:rPr lang="en-US" sz="2800" dirty="0" smtClean="0"/>
              <a:t>Device may be damaged (permanently or intermittently). </a:t>
            </a:r>
          </a:p>
          <a:p>
            <a:r>
              <a:rPr lang="en-US" sz="2800" dirty="0" smtClean="0"/>
              <a:t>Timestamps usually critical but may not be accurate.</a:t>
            </a:r>
          </a:p>
          <a:p>
            <a:r>
              <a:rPr lang="en-US" sz="2800" dirty="0" smtClean="0"/>
              <a:t>Other meta-data (location, device ID) may have errors.</a:t>
            </a:r>
          </a:p>
          <a:p>
            <a:endParaRPr lang="en-US" sz="2800" b="1" dirty="0">
              <a:ea typeface="Heiti SC Medium" charset="0"/>
              <a:cs typeface="Heiti SC Medium" charset="0"/>
            </a:endParaRPr>
          </a:p>
        </p:txBody>
      </p:sp>
      <p:sp>
        <p:nvSpPr>
          <p:cNvPr id="4" name="Slide Number Placeholder 3"/>
          <p:cNvSpPr>
            <a:spLocks noGrp="1"/>
          </p:cNvSpPr>
          <p:nvPr>
            <p:ph type="sldNum" sz="quarter" idx="12"/>
          </p:nvPr>
        </p:nvSpPr>
        <p:spPr/>
        <p:txBody>
          <a:bodyPr/>
          <a:lstStyle/>
          <a:p>
            <a:fld id="{DA8F1908-C1E7-E445-BFAD-477C4CD3C934}" type="slidenum">
              <a:rPr lang="en-US"/>
              <a:pPr/>
              <a:t>77</a:t>
            </a:fld>
            <a:endParaRPr lang="en-US"/>
          </a:p>
        </p:txBody>
      </p:sp>
    </p:spTree>
    <p:extLst>
      <p:ext uri="{BB962C8B-B14F-4D97-AF65-F5344CB8AC3E}">
        <p14:creationId xmlns:p14="http://schemas.microsoft.com/office/powerpoint/2010/main" val="1250026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3442"/>
            <a:ext cx="10972800" cy="729409"/>
          </a:xfrm>
        </p:spPr>
        <p:txBody>
          <a:bodyPr>
            <a:normAutofit fontScale="90000"/>
          </a:bodyPr>
          <a:lstStyle/>
          <a:p>
            <a:r>
              <a:rPr lang="en-US" dirty="0" smtClean="0"/>
              <a:t>Log Files – Example Apache Web Log</a:t>
            </a:r>
            <a:endParaRPr lang="en-US" dirty="0"/>
          </a:p>
        </p:txBody>
      </p:sp>
      <p:sp>
        <p:nvSpPr>
          <p:cNvPr id="3" name="Content Placeholder 2"/>
          <p:cNvSpPr>
            <a:spLocks noGrp="1"/>
          </p:cNvSpPr>
          <p:nvPr>
            <p:ph idx="1"/>
          </p:nvPr>
        </p:nvSpPr>
        <p:spPr>
          <a:xfrm>
            <a:off x="609600" y="2089842"/>
            <a:ext cx="10972800" cy="4525963"/>
          </a:xfrm>
        </p:spPr>
        <p:txBody>
          <a:bodyPr>
            <a:normAutofit fontScale="55000" lnSpcReduction="20000"/>
          </a:bodyPr>
          <a:lstStyle/>
          <a:p>
            <a:pPr>
              <a:lnSpc>
                <a:spcPct val="130000"/>
              </a:lnSpc>
            </a:pPr>
            <a:r>
              <a:rPr lang="en-US" dirty="0">
                <a:latin typeface="Courier" charset="0"/>
                <a:ea typeface="ＭＳ Ｐゴシック" charset="0"/>
                <a:cs typeface="Courier" charset="0"/>
                <a:sym typeface="Courier" charset="0"/>
              </a:rPr>
              <a:t>66.249.65.107 - - [08/Oct/2007:04:54:20 -0400] "GET /</a:t>
            </a:r>
            <a:r>
              <a:rPr lang="en-US" dirty="0" err="1">
                <a:latin typeface="Courier" charset="0"/>
                <a:ea typeface="ＭＳ Ｐゴシック" charset="0"/>
                <a:cs typeface="Courier" charset="0"/>
                <a:sym typeface="Courier" charset="0"/>
              </a:rPr>
              <a:t>support.html</a:t>
            </a:r>
            <a:r>
              <a:rPr lang="en-US" dirty="0">
                <a:latin typeface="Courier" charset="0"/>
                <a:ea typeface="ＭＳ Ｐゴシック" charset="0"/>
                <a:cs typeface="Courier" charset="0"/>
                <a:sym typeface="Courier" charset="0"/>
              </a:rPr>
              <a:t> HTTP/1.1" 200 11179 "-" "Mozilla/5.0 (compatible; </a:t>
            </a:r>
            <a:r>
              <a:rPr lang="en-US" dirty="0" err="1">
                <a:latin typeface="Courier" charset="0"/>
                <a:ea typeface="ＭＳ Ｐゴシック" charset="0"/>
                <a:cs typeface="Courier" charset="0"/>
                <a:sym typeface="Courier" charset="0"/>
              </a:rPr>
              <a:t>Googlebot</a:t>
            </a:r>
            <a:r>
              <a:rPr lang="en-US" dirty="0">
                <a:latin typeface="Courier" charset="0"/>
                <a:ea typeface="ＭＳ Ｐゴシック" charset="0"/>
                <a:cs typeface="Courier" charset="0"/>
                <a:sym typeface="Courier" charset="0"/>
              </a:rPr>
              <a:t>/2.1; +http://</a:t>
            </a:r>
            <a:r>
              <a:rPr lang="en-US" dirty="0" err="1">
                <a:latin typeface="Courier" charset="0"/>
                <a:ea typeface="ＭＳ Ｐゴシック" charset="0"/>
                <a:cs typeface="Courier" charset="0"/>
                <a:sym typeface="Courier" charset="0"/>
              </a:rPr>
              <a:t>www.google.com</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bot.html</a:t>
            </a:r>
            <a:r>
              <a:rPr lang="en-US" dirty="0">
                <a:latin typeface="Courier" charset="0"/>
                <a:ea typeface="ＭＳ Ｐゴシック" charset="0"/>
                <a:cs typeface="Courier" charset="0"/>
                <a:sym typeface="Courier" charset="0"/>
              </a:rPr>
              <a:t>)"</a:t>
            </a:r>
          </a:p>
          <a:p>
            <a:pPr>
              <a:lnSpc>
                <a:spcPct val="130000"/>
              </a:lnSpc>
            </a:pPr>
            <a:endParaRPr lang="en-US" dirty="0">
              <a:latin typeface="Courier" charset="0"/>
              <a:ea typeface="ＭＳ Ｐゴシック" charset="0"/>
              <a:cs typeface="Courier" charset="0"/>
              <a:sym typeface="Courier" charset="0"/>
            </a:endParaRPr>
          </a:p>
          <a:p>
            <a:pPr>
              <a:lnSpc>
                <a:spcPct val="130000"/>
              </a:lnSpc>
            </a:pPr>
            <a:r>
              <a:rPr lang="en-US" dirty="0">
                <a:latin typeface="Courier" charset="0"/>
                <a:ea typeface="ＭＳ Ｐゴシック" charset="0"/>
                <a:cs typeface="Courier" charset="0"/>
                <a:sym typeface="Courier" charset="0"/>
              </a:rPr>
              <a:t>111.111.111.111 - - [08/Oct/2007:11:17:55 -0400] "GET / HTTP/1.1" 200 10801 "http://</a:t>
            </a:r>
            <a:r>
              <a:rPr lang="en-US" dirty="0" err="1">
                <a:latin typeface="Courier" charset="0"/>
                <a:ea typeface="ＭＳ Ｐゴシック" charset="0"/>
                <a:cs typeface="Courier" charset="0"/>
                <a:sym typeface="Courier" charset="0"/>
              </a:rPr>
              <a:t>www.google.com</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search?q</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log+analyzer&amp;ie</a:t>
            </a:r>
            <a:r>
              <a:rPr lang="en-US" dirty="0">
                <a:latin typeface="Courier" charset="0"/>
                <a:ea typeface="ＭＳ Ｐゴシック" charset="0"/>
                <a:cs typeface="Courier" charset="0"/>
                <a:sym typeface="Courier" charset="0"/>
              </a:rPr>
              <a:t>=utf-8&amp;oe=utf-8 &amp;</a:t>
            </a:r>
            <a:r>
              <a:rPr lang="en-US" dirty="0" err="1">
                <a:latin typeface="Courier" charset="0"/>
                <a:ea typeface="ＭＳ Ｐゴシック" charset="0"/>
                <a:cs typeface="Courier" charset="0"/>
                <a:sym typeface="Courier" charset="0"/>
              </a:rPr>
              <a:t>aq</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t&amp;rls</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org.mozilla:en-US:official&amp;client</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firefox</a:t>
            </a:r>
            <a:r>
              <a:rPr lang="en-US" dirty="0">
                <a:latin typeface="Courier" charset="0"/>
                <a:ea typeface="ＭＳ Ｐゴシック" charset="0"/>
                <a:cs typeface="Courier" charset="0"/>
                <a:sym typeface="Courier" charset="0"/>
              </a:rPr>
              <a:t>-a" "Mozilla/5.0 (Windows; U; Windows NT 5.2; en-US; rv:1.8.1.7) Gecko/20070914 Firefox/2.0.0.7"</a:t>
            </a:r>
          </a:p>
          <a:p>
            <a:pPr>
              <a:lnSpc>
                <a:spcPct val="130000"/>
              </a:lnSpc>
            </a:pPr>
            <a:endParaRPr lang="en-US" dirty="0">
              <a:latin typeface="Courier" charset="0"/>
              <a:ea typeface="ＭＳ Ｐゴシック" charset="0"/>
              <a:cs typeface="Courier" charset="0"/>
              <a:sym typeface="Courier" charset="0"/>
            </a:endParaRPr>
          </a:p>
          <a:p>
            <a:pPr>
              <a:lnSpc>
                <a:spcPct val="130000"/>
              </a:lnSpc>
            </a:pPr>
            <a:r>
              <a:rPr lang="en-US" dirty="0">
                <a:latin typeface="Courier" charset="0"/>
                <a:ea typeface="ＭＳ Ｐゴシック" charset="0"/>
                <a:cs typeface="Courier" charset="0"/>
                <a:sym typeface="Courier" charset="0"/>
              </a:rPr>
              <a:t>111.111.111.111 - - [08/Oct/2007:11:17:55 -0400] "GET /</a:t>
            </a:r>
            <a:r>
              <a:rPr lang="en-US" dirty="0" err="1">
                <a:latin typeface="Courier" charset="0"/>
                <a:ea typeface="ＭＳ Ｐゴシック" charset="0"/>
                <a:cs typeface="Courier" charset="0"/>
                <a:sym typeface="Courier" charset="0"/>
              </a:rPr>
              <a:t>style.css</a:t>
            </a:r>
            <a:r>
              <a:rPr lang="en-US" dirty="0">
                <a:latin typeface="Courier" charset="0"/>
                <a:ea typeface="ＭＳ Ｐゴシック" charset="0"/>
                <a:cs typeface="Courier" charset="0"/>
                <a:sym typeface="Courier" charset="0"/>
              </a:rPr>
              <a:t> HTTP/1.1" 200 3225 </a:t>
            </a:r>
            <a:r>
              <a:rPr lang="en-US" dirty="0" smtClean="0">
                <a:latin typeface="Courier" charset="0"/>
                <a:ea typeface="ＭＳ Ｐゴシック" charset="0"/>
                <a:cs typeface="Courier" charset="0"/>
                <a:sym typeface="Courier" charset="0"/>
              </a:rPr>
              <a:t>“"</a:t>
            </a:r>
            <a:r>
              <a:rPr lang="en-US" u="sng" dirty="0">
                <a:latin typeface="Courier" charset="0"/>
                <a:ea typeface="ＭＳ Ｐゴシック" charset="0"/>
                <a:cs typeface="Courier" charset="0"/>
                <a:sym typeface="Courier" charset="0"/>
                <a:hlinkClick r:id="rId2"/>
              </a:rPr>
              <a:t>http://www.loganalyzer.net</a:t>
            </a:r>
            <a:r>
              <a:rPr lang="en-US" dirty="0">
                <a:latin typeface="Courier" charset="0"/>
                <a:ea typeface="ＭＳ Ｐゴシック" charset="0"/>
                <a:cs typeface="Courier" charset="0"/>
                <a:sym typeface="Courier" charset="0"/>
              </a:rPr>
              <a:t>/" "Mozilla/5.0 (Windows; U; Windows NT 5.2; en-US; rv:1.8.1.7) Gecko/20070914 Firefox/2.0.0.7"</a:t>
            </a:r>
          </a:p>
          <a:p>
            <a:pPr>
              <a:lnSpc>
                <a:spcPts val="1500"/>
              </a:lnSpc>
            </a:pPr>
            <a:endParaRPr lang="en-US" dirty="0"/>
          </a:p>
        </p:txBody>
      </p:sp>
      <p:sp>
        <p:nvSpPr>
          <p:cNvPr id="4" name="Rectangle 3"/>
          <p:cNvSpPr/>
          <p:nvPr/>
        </p:nvSpPr>
        <p:spPr>
          <a:xfrm>
            <a:off x="466165" y="1048391"/>
            <a:ext cx="10972800" cy="830997"/>
          </a:xfrm>
          <a:prstGeom prst="rect">
            <a:avLst/>
          </a:prstGeom>
        </p:spPr>
        <p:txBody>
          <a:bodyPr wrap="square">
            <a:spAutoFit/>
          </a:bodyPr>
          <a:lstStyle/>
          <a:p>
            <a:pPr lvl="1"/>
            <a:r>
              <a:rPr lang="en-US" sz="2400" dirty="0"/>
              <a:t>Processes, usually daemons, create logs</a:t>
            </a:r>
          </a:p>
          <a:p>
            <a:pPr lvl="1"/>
            <a:r>
              <a:rPr lang="en-US" sz="2400" dirty="0" smtClean="0"/>
              <a:t>e.g., </a:t>
            </a:r>
            <a:r>
              <a:rPr lang="en-US" sz="2400" dirty="0" err="1" smtClean="0">
                <a:latin typeface="Courier" charset="0"/>
                <a:cs typeface="Courier" charset="0"/>
                <a:sym typeface="Courier" charset="0"/>
              </a:rPr>
              <a:t>httpd</a:t>
            </a:r>
            <a:r>
              <a:rPr lang="en-US" sz="2400" dirty="0">
                <a:latin typeface="Courier" charset="0"/>
                <a:sym typeface="Courier" charset="0"/>
              </a:rPr>
              <a:t>, </a:t>
            </a:r>
            <a:r>
              <a:rPr lang="en-US" sz="2400" dirty="0" err="1">
                <a:latin typeface="Courier" charset="0"/>
                <a:cs typeface="Courier" charset="0"/>
                <a:sym typeface="Courier" charset="0"/>
              </a:rPr>
              <a:t>mysqld</a:t>
            </a:r>
            <a:r>
              <a:rPr lang="en-US" sz="2400" dirty="0">
                <a:latin typeface="Courier" charset="0"/>
                <a:sym typeface="Courier" charset="0"/>
              </a:rPr>
              <a:t>, </a:t>
            </a:r>
            <a:r>
              <a:rPr lang="en-US" sz="2400" dirty="0" err="1">
                <a:latin typeface="Courier" charset="0"/>
                <a:cs typeface="Courier" charset="0"/>
                <a:sym typeface="Courier" charset="0"/>
              </a:rPr>
              <a:t>syslogd</a:t>
            </a:r>
            <a:endParaRPr lang="en-US" sz="2400" dirty="0">
              <a:latin typeface="Courier" charset="0"/>
              <a:sym typeface="Courier" charset="0"/>
            </a:endParaRPr>
          </a:p>
        </p:txBody>
      </p:sp>
    </p:spTree>
    <p:extLst>
      <p:ext uri="{BB962C8B-B14F-4D97-AF65-F5344CB8AC3E}">
        <p14:creationId xmlns:p14="http://schemas.microsoft.com/office/powerpoint/2010/main" val="85716298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349"/>
            <a:ext cx="10972800" cy="1143000"/>
          </a:xfrm>
        </p:spPr>
        <p:txBody>
          <a:bodyPr>
            <a:normAutofit/>
          </a:bodyPr>
          <a:lstStyle/>
          <a:p>
            <a:r>
              <a:rPr lang="en-US" sz="3600" dirty="0" smtClean="0"/>
              <a:t>Syslog – A Standard for System Messages</a:t>
            </a:r>
            <a:endParaRPr lang="en-US" sz="3600" dirty="0"/>
          </a:p>
        </p:txBody>
      </p:sp>
      <p:sp>
        <p:nvSpPr>
          <p:cNvPr id="3" name="Rectangle 2"/>
          <p:cNvSpPr/>
          <p:nvPr/>
        </p:nvSpPr>
        <p:spPr>
          <a:xfrm>
            <a:off x="350521" y="1102463"/>
            <a:ext cx="10943847" cy="3108544"/>
          </a:xfrm>
          <a:prstGeom prst="rect">
            <a:avLst/>
          </a:prstGeom>
        </p:spPr>
        <p:txBody>
          <a:bodyPr wrap="square">
            <a:spAutoFit/>
          </a:bodyPr>
          <a:lstStyle/>
          <a:p>
            <a:pPr marL="800100" lvl="1" indent="-342900">
              <a:buFont typeface="Arial"/>
              <a:buChar char="•"/>
            </a:pPr>
            <a:r>
              <a:rPr lang="en-US" sz="2800" dirty="0" smtClean="0"/>
              <a:t>Developed </a:t>
            </a:r>
            <a:r>
              <a:rPr lang="en-US" sz="2800" dirty="0"/>
              <a:t>by Eric </a:t>
            </a:r>
            <a:r>
              <a:rPr lang="en-US" sz="2800" dirty="0" smtClean="0"/>
              <a:t>Allman (at Berkeley) </a:t>
            </a:r>
            <a:r>
              <a:rPr lang="en-US" sz="2800" dirty="0"/>
              <a:t>as part of the </a:t>
            </a:r>
            <a:r>
              <a:rPr lang="en-US" sz="2800" dirty="0" err="1"/>
              <a:t>Sendmail</a:t>
            </a:r>
            <a:r>
              <a:rPr lang="en-US" sz="2800" dirty="0"/>
              <a:t> project</a:t>
            </a:r>
          </a:p>
          <a:p>
            <a:pPr marL="800100" lvl="1" indent="-342900">
              <a:buFont typeface="Arial"/>
              <a:buChar char="•"/>
            </a:pPr>
            <a:r>
              <a:rPr lang="en-US" sz="2800" dirty="0"/>
              <a:t>Standardized by the IETF in RFC 3164 and RFC 5424</a:t>
            </a:r>
          </a:p>
          <a:p>
            <a:pPr marL="800100" lvl="1" indent="-342900">
              <a:buFont typeface="Arial"/>
              <a:buChar char="•"/>
            </a:pPr>
            <a:r>
              <a:rPr lang="en-US" sz="2800" dirty="0"/>
              <a:t>Listens on port 514 using UDP</a:t>
            </a:r>
          </a:p>
          <a:p>
            <a:pPr marL="800100" lvl="1" indent="-342900">
              <a:buFont typeface="Arial"/>
              <a:buChar char="•"/>
            </a:pPr>
            <a:r>
              <a:rPr lang="en-US" sz="2800" dirty="0"/>
              <a:t>Puts data in /var/log/messages by default</a:t>
            </a:r>
          </a:p>
          <a:p>
            <a:pPr marL="1257300" lvl="2" indent="-342900">
              <a:buFont typeface="Arial"/>
              <a:buChar char="•"/>
            </a:pPr>
            <a:endParaRPr lang="en-US" sz="2800" dirty="0" smtClean="0"/>
          </a:p>
          <a:p>
            <a:pPr marL="914400" lvl="1" indent="-457200">
              <a:buFont typeface="Arial" panose="020B0604020202020204" pitchFamily="34" charset="0"/>
              <a:buChar char="•"/>
            </a:pPr>
            <a:r>
              <a:rPr lang="en-US" sz="2800" dirty="0" smtClean="0"/>
              <a:t>Enables rich analysis:</a:t>
            </a:r>
            <a:endParaRPr lang="en-US" sz="2800" dirty="0"/>
          </a:p>
        </p:txBody>
      </p:sp>
      <p:pic>
        <p:nvPicPr>
          <p:cNvPr id="24578" name="Picture 2" descr="https://encrypted-tbn3.gstatic.com/images?q=tbn:ANd9GcS7JxzJoWBKEvm5CjaXQtfjm5vXHrELPp5gFjOb1Ieq9p-0yGUxHCqMTVV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516" y="3734566"/>
            <a:ext cx="4572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8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Wrangling</a:t>
            </a:r>
          </a:p>
        </p:txBody>
      </p:sp>
      <p:sp>
        <p:nvSpPr>
          <p:cNvPr id="3" name="Content Placeholder 2"/>
          <p:cNvSpPr>
            <a:spLocks noGrp="1"/>
          </p:cNvSpPr>
          <p:nvPr>
            <p:ph idx="1"/>
          </p:nvPr>
        </p:nvSpPr>
        <p:spPr/>
        <p:txBody>
          <a:bodyPr>
            <a:noAutofit/>
          </a:bodyPr>
          <a:lstStyle/>
          <a:p>
            <a:pPr marL="0" indent="0">
              <a:buNone/>
            </a:pPr>
            <a:r>
              <a:rPr lang="en-US" sz="2400" dirty="0"/>
              <a:t>Aka Data Prep, Data Munging, Data </a:t>
            </a:r>
            <a:r>
              <a:rPr lang="en-US" sz="2400" dirty="0" smtClean="0"/>
              <a:t>Transformation</a:t>
            </a:r>
          </a:p>
          <a:p>
            <a:pPr marL="0" indent="0">
              <a:buNone/>
            </a:pPr>
            <a:r>
              <a:rPr lang="en-US" sz="2400" i="1" dirty="0" smtClean="0"/>
              <a:t>Assessing and transforming raw data to make it </a:t>
            </a:r>
            <a:r>
              <a:rPr lang="en-US" sz="2400" b="1" i="1" dirty="0" smtClean="0"/>
              <a:t>fit for use</a:t>
            </a:r>
            <a:endParaRPr lang="en-US" sz="2400" b="1" i="1" dirty="0"/>
          </a:p>
        </p:txBody>
      </p:sp>
      <p:pic>
        <p:nvPicPr>
          <p:cNvPr id="4" name="Picture 3"/>
          <p:cNvPicPr>
            <a:picLocks noChangeAspect="1"/>
          </p:cNvPicPr>
          <p:nvPr/>
        </p:nvPicPr>
        <p:blipFill>
          <a:blip r:embed="rId3"/>
          <a:stretch>
            <a:fillRect/>
          </a:stretch>
        </p:blipFill>
        <p:spPr>
          <a:xfrm>
            <a:off x="9232900" y="75406"/>
            <a:ext cx="2120900" cy="19050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683" t="26845"/>
          <a:stretch/>
        </p:blipFill>
        <p:spPr>
          <a:xfrm flipH="1">
            <a:off x="1011416" y="4705210"/>
            <a:ext cx="1805094" cy="2168202"/>
          </a:xfrm>
          <a:prstGeom prst="rect">
            <a:avLst/>
          </a:prstGeom>
        </p:spPr>
      </p:pic>
      <p:sp>
        <p:nvSpPr>
          <p:cNvPr id="6" name="Oval Callout 5"/>
          <p:cNvSpPr/>
          <p:nvPr/>
        </p:nvSpPr>
        <p:spPr>
          <a:xfrm>
            <a:off x="3239969" y="4068398"/>
            <a:ext cx="2689343" cy="989104"/>
          </a:xfrm>
          <a:prstGeom prst="wedgeEllipseCallout">
            <a:avLst>
              <a:gd name="adj1" fmla="val -65761"/>
              <a:gd name="adj2" fmla="val 1051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Helvetica Neue Regular" charset="0"/>
              </a:rPr>
              <a:t>Fit for what use?</a:t>
            </a:r>
            <a:endParaRPr lang="en-US" dirty="0">
              <a:latin typeface="Helvetica Neue Regular" charset="0"/>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6845" r="54625"/>
          <a:stretch/>
        </p:blipFill>
        <p:spPr>
          <a:xfrm flipH="1">
            <a:off x="8921231" y="4689798"/>
            <a:ext cx="2031554" cy="2168202"/>
          </a:xfrm>
          <a:prstGeom prst="rect">
            <a:avLst/>
          </a:prstGeom>
        </p:spPr>
      </p:pic>
      <p:sp>
        <p:nvSpPr>
          <p:cNvPr id="8" name="Oval Callout 7"/>
          <p:cNvSpPr/>
          <p:nvPr/>
        </p:nvSpPr>
        <p:spPr>
          <a:xfrm>
            <a:off x="7022042" y="3816908"/>
            <a:ext cx="2628900" cy="895415"/>
          </a:xfrm>
          <a:prstGeom prst="wedgeEllipseCallout">
            <a:avLst>
              <a:gd name="adj1" fmla="val 22927"/>
              <a:gd name="adj2" fmla="val 170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Neue Regular" charset="0"/>
              </a:rPr>
              <a:t>That depends!</a:t>
            </a:r>
            <a:endParaRPr lang="en-US" dirty="0">
              <a:latin typeface="Helvetica Neue Regular" charset="0"/>
            </a:endParaRPr>
          </a:p>
        </p:txBody>
      </p:sp>
    </p:spTree>
    <p:extLst>
      <p:ext uri="{BB962C8B-B14F-4D97-AF65-F5344CB8AC3E}">
        <p14:creationId xmlns:p14="http://schemas.microsoft.com/office/powerpoint/2010/main" val="10099923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Syslog</a:t>
            </a:r>
            <a:endParaRPr lang="en-US" dirty="0"/>
          </a:p>
        </p:txBody>
      </p:sp>
      <p:sp>
        <p:nvSpPr>
          <p:cNvPr id="3" name="Rectangle 2"/>
          <p:cNvSpPr/>
          <p:nvPr/>
        </p:nvSpPr>
        <p:spPr>
          <a:xfrm>
            <a:off x="53552" y="1417639"/>
            <a:ext cx="12138448" cy="3016210"/>
          </a:xfrm>
          <a:prstGeom prst="rect">
            <a:avLst/>
          </a:prstGeom>
        </p:spPr>
        <p:txBody>
          <a:bodyPr wrap="square">
            <a:spAutoFit/>
          </a:bodyPr>
          <a:lstStyle/>
          <a:p>
            <a:r>
              <a:rPr lang="en-US" sz="2800" smtClean="0"/>
              <a:t>dhcp-47-129:DataScienceF14&gt; </a:t>
            </a:r>
            <a:r>
              <a:rPr lang="en-US" sz="2800" dirty="0"/>
              <a:t>syslog -w 10</a:t>
            </a:r>
          </a:p>
          <a:p>
            <a:r>
              <a:rPr lang="en-US" sz="1600" dirty="0"/>
              <a:t>Feb  3 15:18:11 dhcp-47-129 </a:t>
            </a:r>
            <a:r>
              <a:rPr lang="en-US" sz="1600" dirty="0" err="1"/>
              <a:t>Evernote</a:t>
            </a:r>
            <a:r>
              <a:rPr lang="en-US" sz="1600" dirty="0"/>
              <a:t>[1140] &lt;Warning&gt;: -[</a:t>
            </a:r>
            <a:r>
              <a:rPr lang="en-US" sz="1600" dirty="0" err="1"/>
              <a:t>EDAMAccounting</a:t>
            </a:r>
            <a:r>
              <a:rPr lang="en-US" sz="1600" dirty="0"/>
              <a:t> read:]: unexpected field ID 23 with type 8.  Skipping.</a:t>
            </a:r>
          </a:p>
          <a:p>
            <a:r>
              <a:rPr lang="en-US" sz="1600" dirty="0"/>
              <a:t>Feb  3 15:18:11 dhcp-47-129 </a:t>
            </a:r>
            <a:r>
              <a:rPr lang="en-US" sz="1600" dirty="0" err="1"/>
              <a:t>Evernote</a:t>
            </a:r>
            <a:r>
              <a:rPr lang="en-US" sz="1600" dirty="0"/>
              <a:t>[1140] &lt;Warning&gt;: -[</a:t>
            </a:r>
            <a:r>
              <a:rPr lang="en-US" sz="1600" dirty="0" err="1"/>
              <a:t>EDAMUser</a:t>
            </a:r>
            <a:r>
              <a:rPr lang="en-US" sz="1600" dirty="0"/>
              <a:t> read:]: unexpected field ID 17 with type 12.  Skipping.</a:t>
            </a:r>
          </a:p>
          <a:p>
            <a:r>
              <a:rPr lang="en-US" sz="1600" dirty="0"/>
              <a:t>Feb  3 15:18:11 dhcp-47-129 </a:t>
            </a:r>
            <a:r>
              <a:rPr lang="en-US" sz="1600" dirty="0" err="1"/>
              <a:t>Evernote</a:t>
            </a:r>
            <a:r>
              <a:rPr lang="en-US" sz="1600" dirty="0"/>
              <a:t>[1140] &lt;Warning&gt;: -[</a:t>
            </a:r>
            <a:r>
              <a:rPr lang="en-US" sz="1600" dirty="0" err="1"/>
              <a:t>EDAMAuthenticationResult</a:t>
            </a:r>
            <a:r>
              <a:rPr lang="en-US" sz="1600" dirty="0"/>
              <a:t> read:]: unexpected field ID 6 with type 11.  Skipping.</a:t>
            </a:r>
          </a:p>
          <a:p>
            <a:r>
              <a:rPr lang="en-US" sz="1600" dirty="0"/>
              <a:t>Feb  3 15:18:11 dhcp-47-129 </a:t>
            </a:r>
            <a:r>
              <a:rPr lang="en-US" sz="1600" dirty="0" err="1"/>
              <a:t>Evernote</a:t>
            </a:r>
            <a:r>
              <a:rPr lang="en-US" sz="1600" dirty="0"/>
              <a:t>[1140] &lt;Warning&gt;: -[</a:t>
            </a:r>
            <a:r>
              <a:rPr lang="en-US" sz="1600" dirty="0" err="1"/>
              <a:t>EDAMAuthenticationResult</a:t>
            </a:r>
            <a:r>
              <a:rPr lang="en-US" sz="1600" dirty="0"/>
              <a:t> read:]: unexpected field ID 7 with type 11.  Skipping.</a:t>
            </a:r>
          </a:p>
          <a:p>
            <a:r>
              <a:rPr lang="en-US" sz="1600" dirty="0"/>
              <a:t>Feb  3 15:18:11 dhcp-47-129 </a:t>
            </a:r>
            <a:r>
              <a:rPr lang="en-US" sz="1600" dirty="0" err="1"/>
              <a:t>Evernote</a:t>
            </a:r>
            <a:r>
              <a:rPr lang="en-US" sz="1600" dirty="0"/>
              <a:t>[1140] &lt;Warning&gt;: -[</a:t>
            </a:r>
            <a:r>
              <a:rPr lang="en-US" sz="1600" dirty="0" err="1"/>
              <a:t>EDAMAccounting</a:t>
            </a:r>
            <a:r>
              <a:rPr lang="en-US" sz="1600" dirty="0"/>
              <a:t> read:]: unexpected field ID 19 with type 8.  Skipping.</a:t>
            </a:r>
          </a:p>
          <a:p>
            <a:r>
              <a:rPr lang="en-US" sz="1600" dirty="0"/>
              <a:t>Feb  3 15:18:11 dhcp-47-129 </a:t>
            </a:r>
            <a:r>
              <a:rPr lang="en-US" sz="1600" dirty="0" err="1"/>
              <a:t>Evernote</a:t>
            </a:r>
            <a:r>
              <a:rPr lang="en-US" sz="1600" dirty="0"/>
              <a:t>[1140] &lt;Warning&gt;: -[</a:t>
            </a:r>
            <a:r>
              <a:rPr lang="en-US" sz="1600" dirty="0" err="1"/>
              <a:t>EDAMAccounting</a:t>
            </a:r>
            <a:r>
              <a:rPr lang="en-US" sz="1600" dirty="0"/>
              <a:t> read:]: unexpected field ID 23 with type 8.  Skipping.</a:t>
            </a:r>
          </a:p>
          <a:p>
            <a:r>
              <a:rPr lang="en-US" sz="1600" dirty="0"/>
              <a:t>Feb  3 15:18:11 dhcp-47-129 </a:t>
            </a:r>
            <a:r>
              <a:rPr lang="en-US" sz="1600" dirty="0" err="1"/>
              <a:t>Evernote</a:t>
            </a:r>
            <a:r>
              <a:rPr lang="en-US" sz="1600" dirty="0"/>
              <a:t>[1140] &lt;Warning&gt;: -[</a:t>
            </a:r>
            <a:r>
              <a:rPr lang="en-US" sz="1600" dirty="0" err="1"/>
              <a:t>EDAMUser</a:t>
            </a:r>
            <a:r>
              <a:rPr lang="en-US" sz="1600" dirty="0"/>
              <a:t> read:]: unexpected field ID 17 with type 12.  Skipping.</a:t>
            </a:r>
          </a:p>
          <a:p>
            <a:r>
              <a:rPr lang="en-US" sz="1600" dirty="0"/>
              <a:t>Feb  3 15:18:11 dhcp-47-129 </a:t>
            </a:r>
            <a:r>
              <a:rPr lang="en-US" sz="1600" dirty="0" err="1"/>
              <a:t>Evernote</a:t>
            </a:r>
            <a:r>
              <a:rPr lang="en-US" sz="1600" dirty="0"/>
              <a:t>[1140] &lt;Warning&gt;: -[</a:t>
            </a:r>
            <a:r>
              <a:rPr lang="en-US" sz="1600" dirty="0" err="1"/>
              <a:t>EDAMSyncState</a:t>
            </a:r>
            <a:r>
              <a:rPr lang="en-US" sz="1600" dirty="0"/>
              <a:t> read:]: unexpected field ID 5 with type 10.  Skipping.</a:t>
            </a:r>
          </a:p>
          <a:p>
            <a:r>
              <a:rPr lang="en-US" sz="1600" dirty="0"/>
              <a:t>Feb  3 15:18:49 dhcp-47-129 </a:t>
            </a:r>
            <a:r>
              <a:rPr lang="en-US" sz="1600" dirty="0" err="1"/>
              <a:t>com.apple.mtmd</a:t>
            </a:r>
            <a:r>
              <a:rPr lang="en-US" sz="1600" dirty="0"/>
              <a:t>[47] &lt;Notice&gt;: low priority thinning needed for volume Macintosh HD (/) with 18.9 &lt;= 20.0 </a:t>
            </a:r>
            <a:r>
              <a:rPr lang="en-US" sz="1600" dirty="0" err="1"/>
              <a:t>pct</a:t>
            </a:r>
            <a:r>
              <a:rPr lang="en-US" sz="1600" dirty="0"/>
              <a:t> free space</a:t>
            </a:r>
            <a:r>
              <a:rPr lang="en-US" dirty="0"/>
              <a:t> </a:t>
            </a:r>
          </a:p>
        </p:txBody>
      </p:sp>
    </p:spTree>
    <p:extLst>
      <p:ext uri="{BB962C8B-B14F-4D97-AF65-F5344CB8AC3E}">
        <p14:creationId xmlns:p14="http://schemas.microsoft.com/office/powerpoint/2010/main" val="96042814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350"/>
            <a:ext cx="10972800" cy="865201"/>
          </a:xfrm>
        </p:spPr>
        <p:txBody>
          <a:bodyPr>
            <a:normAutofit/>
          </a:bodyPr>
          <a:lstStyle/>
          <a:p>
            <a:r>
              <a:rPr lang="en-US" sz="3600" dirty="0" smtClean="0"/>
              <a:t>“</a:t>
            </a:r>
            <a:r>
              <a:rPr lang="en-US" sz="3600" dirty="0" err="1" smtClean="0"/>
              <a:t>Splunking</a:t>
            </a:r>
            <a:r>
              <a:rPr lang="en-US" sz="3600" dirty="0" smtClean="0"/>
              <a:t>”</a:t>
            </a:r>
            <a:endParaRPr lang="en-US" sz="3600" dirty="0"/>
          </a:p>
        </p:txBody>
      </p:sp>
      <p:sp>
        <p:nvSpPr>
          <p:cNvPr id="3" name="Rectangle 2"/>
          <p:cNvSpPr/>
          <p:nvPr/>
        </p:nvSpPr>
        <p:spPr>
          <a:xfrm>
            <a:off x="807719" y="971550"/>
            <a:ext cx="10486647" cy="5693866"/>
          </a:xfrm>
          <a:prstGeom prst="rect">
            <a:avLst/>
          </a:prstGeom>
        </p:spPr>
        <p:txBody>
          <a:bodyPr wrap="square">
            <a:spAutoFit/>
          </a:bodyPr>
          <a:lstStyle/>
          <a:p>
            <a:pPr marL="342900" indent="-342900">
              <a:buFont typeface="Arial"/>
              <a:buChar char="•"/>
            </a:pPr>
            <a:r>
              <a:rPr lang="en-US" sz="2800" dirty="0" smtClean="0"/>
              <a:t>Grab data from many machines</a:t>
            </a:r>
          </a:p>
          <a:p>
            <a:pPr marL="342900" indent="-342900">
              <a:buFont typeface="Arial"/>
              <a:buChar char="•"/>
            </a:pPr>
            <a:r>
              <a:rPr lang="en-US" sz="2800" dirty="0" smtClean="0"/>
              <a:t>Index it</a:t>
            </a:r>
          </a:p>
          <a:p>
            <a:pPr marL="342900" indent="-342900">
              <a:buFont typeface="Arial"/>
              <a:buChar char="•"/>
            </a:pPr>
            <a:r>
              <a:rPr lang="en-US" sz="2800" dirty="0" smtClean="0"/>
              <a:t>Check for unusual events:</a:t>
            </a:r>
          </a:p>
          <a:p>
            <a:pPr marL="800100" lvl="1" indent="-342900">
              <a:buFont typeface="Arial"/>
              <a:buChar char="•"/>
            </a:pPr>
            <a:r>
              <a:rPr lang="en-US" sz="2800" dirty="0" smtClean="0"/>
              <a:t>Disk problems</a:t>
            </a:r>
          </a:p>
          <a:p>
            <a:pPr marL="800100" lvl="1" indent="-342900">
              <a:buFont typeface="Arial"/>
              <a:buChar char="•"/>
            </a:pPr>
            <a:r>
              <a:rPr lang="en-US" sz="2800" dirty="0" smtClean="0"/>
              <a:t>Network congestion</a:t>
            </a:r>
          </a:p>
          <a:p>
            <a:pPr marL="800100" lvl="1" indent="-342900">
              <a:buFont typeface="Arial"/>
              <a:buChar char="•"/>
            </a:pPr>
            <a:r>
              <a:rPr lang="en-US" sz="2800" dirty="0" smtClean="0"/>
              <a:t>Security attacks</a:t>
            </a:r>
          </a:p>
          <a:p>
            <a:pPr marL="342900" indent="-342900">
              <a:buFont typeface="Arial"/>
              <a:buChar char="•"/>
            </a:pPr>
            <a:r>
              <a:rPr lang="en-US" sz="2800" dirty="0" smtClean="0"/>
              <a:t>Monitor Resources</a:t>
            </a:r>
          </a:p>
          <a:p>
            <a:pPr marL="800100" lvl="1" indent="-342900">
              <a:buFont typeface="Arial"/>
              <a:buChar char="•"/>
            </a:pPr>
            <a:r>
              <a:rPr lang="en-US" sz="2800" dirty="0" smtClean="0"/>
              <a:t>Network</a:t>
            </a:r>
          </a:p>
          <a:p>
            <a:pPr marL="800100" lvl="1" indent="-342900">
              <a:buFont typeface="Arial"/>
              <a:buChar char="•"/>
            </a:pPr>
            <a:r>
              <a:rPr lang="en-US" sz="2800" dirty="0" smtClean="0"/>
              <a:t>Memory usage</a:t>
            </a:r>
          </a:p>
          <a:p>
            <a:pPr marL="800100" lvl="1" indent="-342900">
              <a:buFont typeface="Arial"/>
              <a:buChar char="•"/>
            </a:pPr>
            <a:r>
              <a:rPr lang="en-US" sz="2800" dirty="0" smtClean="0"/>
              <a:t>Disk use, latency</a:t>
            </a:r>
          </a:p>
          <a:p>
            <a:pPr marL="800100" lvl="1" indent="-342900">
              <a:buFont typeface="Arial"/>
              <a:buChar char="•"/>
            </a:pPr>
            <a:r>
              <a:rPr lang="en-US" sz="2800" dirty="0" smtClean="0"/>
              <a:t>Threads</a:t>
            </a:r>
          </a:p>
          <a:p>
            <a:pPr marL="457200" indent="-457200">
              <a:buFont typeface="Arial" panose="020B0604020202020204" pitchFamily="34" charset="0"/>
              <a:buChar char="•"/>
            </a:pPr>
            <a:r>
              <a:rPr lang="en-US" sz="2800" dirty="0" smtClean="0"/>
              <a:t>Dashboard for cloud</a:t>
            </a:r>
            <a:br>
              <a:rPr lang="en-US" sz="2800" dirty="0" smtClean="0"/>
            </a:br>
            <a:r>
              <a:rPr lang="en-US" sz="2800" dirty="0" smtClean="0"/>
              <a:t>administration.</a:t>
            </a:r>
            <a:endParaRPr lang="en-US" sz="2800" dirty="0"/>
          </a:p>
        </p:txBody>
      </p:sp>
      <p:pic>
        <p:nvPicPr>
          <p:cNvPr id="25602" name="Picture 2" descr="http://johnvey.github.com/splunk-viz-particle/particle_index_l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561" y="3478097"/>
            <a:ext cx="5522807" cy="2745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427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for this Evening</a:t>
            </a:r>
            <a:endParaRPr lang="en-US" dirty="0"/>
          </a:p>
        </p:txBody>
      </p:sp>
      <p:sp>
        <p:nvSpPr>
          <p:cNvPr id="3" name="Content Placeholder 2"/>
          <p:cNvSpPr>
            <a:spLocks noGrp="1"/>
          </p:cNvSpPr>
          <p:nvPr>
            <p:ph idx="1"/>
          </p:nvPr>
        </p:nvSpPr>
        <p:spPr/>
        <p:txBody>
          <a:bodyPr>
            <a:normAutofit/>
          </a:bodyPr>
          <a:lstStyle/>
          <a:p>
            <a:r>
              <a:rPr lang="en-US" dirty="0" smtClean="0"/>
              <a:t>Some Ideas from </a:t>
            </a:r>
            <a:r>
              <a:rPr lang="en-US" dirty="0" err="1" smtClean="0"/>
              <a:t>Kandel</a:t>
            </a:r>
            <a:r>
              <a:rPr lang="en-US" dirty="0" smtClean="0"/>
              <a:t> et al. Paper</a:t>
            </a:r>
          </a:p>
          <a:p>
            <a:r>
              <a:rPr lang="en-US" dirty="0" smtClean="0"/>
              <a:t>Data Types and Sources – “Document” data</a:t>
            </a:r>
          </a:p>
          <a:p>
            <a:r>
              <a:rPr lang="en-US" dirty="0" smtClean="0"/>
              <a:t>Data Preparation and Manipulation</a:t>
            </a:r>
          </a:p>
          <a:p>
            <a:r>
              <a:rPr lang="en-US" dirty="0" smtClean="0"/>
              <a:t>Files</a:t>
            </a:r>
            <a:endParaRPr lang="en-US" dirty="0"/>
          </a:p>
          <a:p>
            <a:endParaRPr lang="en-US" dirty="0" smtClean="0"/>
          </a:p>
          <a:p>
            <a:pPr marL="0" indent="0">
              <a:buNone/>
            </a:pPr>
            <a:endParaRPr lang="en-US" dirty="0"/>
          </a:p>
        </p:txBody>
      </p:sp>
    </p:spTree>
    <p:extLst>
      <p:ext uri="{BB962C8B-B14F-4D97-AF65-F5344CB8AC3E}">
        <p14:creationId xmlns:p14="http://schemas.microsoft.com/office/powerpoint/2010/main" val="40013697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Questions</a:t>
            </a:r>
            <a:endParaRPr lang="en-US" dirty="0"/>
          </a:p>
        </p:txBody>
      </p:sp>
      <p:sp>
        <p:nvSpPr>
          <p:cNvPr id="3" name="Content Placeholder 2"/>
          <p:cNvSpPr>
            <a:spLocks noGrp="1"/>
          </p:cNvSpPr>
          <p:nvPr>
            <p:ph idx="1"/>
          </p:nvPr>
        </p:nvSpPr>
        <p:spPr/>
        <p:txBody>
          <a:bodyPr/>
          <a:lstStyle/>
          <a:p>
            <a:pPr marL="0" indent="0">
              <a:buNone/>
            </a:pPr>
            <a:r>
              <a:rPr lang="en-US" dirty="0" smtClean="0"/>
              <a:t>1) How Many Characters are there in a Tweet?</a:t>
            </a:r>
          </a:p>
          <a:p>
            <a:endParaRPr lang="en-US" dirty="0"/>
          </a:p>
          <a:p>
            <a:endParaRPr lang="en-US" dirty="0" smtClean="0"/>
          </a:p>
          <a:p>
            <a:pPr marL="0" indent="0">
              <a:buNone/>
            </a:pPr>
            <a:r>
              <a:rPr lang="en-US" dirty="0" smtClean="0"/>
              <a:t>2) How Many Bytes are there in a Tweet (</a:t>
            </a:r>
            <a:r>
              <a:rPr lang="en-US" dirty="0" err="1" smtClean="0"/>
              <a:t>msg</a:t>
            </a:r>
            <a:r>
              <a:rPr lang="en-US" dirty="0" smtClean="0"/>
              <a:t>)?</a:t>
            </a:r>
            <a:endParaRPr lang="en-US" dirty="0"/>
          </a:p>
        </p:txBody>
      </p:sp>
    </p:spTree>
    <p:extLst>
      <p:ext uri="{BB962C8B-B14F-4D97-AF65-F5344CB8AC3E}">
        <p14:creationId xmlns:p14="http://schemas.microsoft.com/office/powerpoint/2010/main" val="34569544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538690"/>
          </a:xfrm>
        </p:spPr>
        <p:txBody>
          <a:bodyPr>
            <a:normAutofit fontScale="90000"/>
          </a:bodyPr>
          <a:lstStyle/>
          <a:p>
            <a:r>
              <a:rPr lang="en-US" dirty="0" smtClean="0"/>
              <a:t>Tweet JSON Format</a:t>
            </a:r>
            <a:endParaRPr lang="en-US" dirty="0"/>
          </a:p>
        </p:txBody>
      </p:sp>
      <p:pic>
        <p:nvPicPr>
          <p:cNvPr id="5" name="Picture 4" descr="map-of-a-tweet-cop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06" y="833953"/>
            <a:ext cx="6507473" cy="5903827"/>
          </a:xfrm>
          <a:prstGeom prst="rect">
            <a:avLst/>
          </a:prstGeom>
        </p:spPr>
      </p:pic>
      <p:grpSp>
        <p:nvGrpSpPr>
          <p:cNvPr id="8" name="Group 7"/>
          <p:cNvGrpSpPr/>
          <p:nvPr/>
        </p:nvGrpSpPr>
        <p:grpSpPr>
          <a:xfrm>
            <a:off x="609600" y="2333445"/>
            <a:ext cx="11358824" cy="1990038"/>
            <a:chOff x="457200" y="2333445"/>
            <a:chExt cx="8519118" cy="1990038"/>
          </a:xfrm>
        </p:grpSpPr>
        <p:pic>
          <p:nvPicPr>
            <p:cNvPr id="6" name="Picture 5" descr="map-of-a-tweet-copy.pdf"/>
            <p:cNvPicPr>
              <a:picLocks noChangeAspect="1"/>
            </p:cNvPicPr>
            <p:nvPr/>
          </p:nvPicPr>
          <p:blipFill rotWithShape="1">
            <a:blip r:embed="rId3">
              <a:extLst>
                <a:ext uri="{28A0092B-C50C-407E-A947-70E740481C1C}">
                  <a14:useLocalDpi xmlns:a14="http://schemas.microsoft.com/office/drawing/2010/main" val="0"/>
                </a:ext>
              </a:extLst>
            </a:blip>
            <a:srcRect l="7988" r="18327" b="85771"/>
            <a:stretch/>
          </p:blipFill>
          <p:spPr>
            <a:xfrm>
              <a:off x="457200" y="2333445"/>
              <a:ext cx="8519118" cy="1990038"/>
            </a:xfrm>
            <a:prstGeom prst="rect">
              <a:avLst/>
            </a:prstGeom>
          </p:spPr>
        </p:pic>
        <p:sp>
          <p:nvSpPr>
            <p:cNvPr id="7" name="Rectangle 6"/>
            <p:cNvSpPr/>
            <p:nvPr/>
          </p:nvSpPr>
          <p:spPr>
            <a:xfrm>
              <a:off x="2154884" y="2604555"/>
              <a:ext cx="2640094" cy="105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7007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538690"/>
          </a:xfrm>
        </p:spPr>
        <p:txBody>
          <a:bodyPr>
            <a:normAutofit fontScale="90000"/>
          </a:bodyPr>
          <a:lstStyle/>
          <a:p>
            <a:r>
              <a:rPr lang="en-US" dirty="0" smtClean="0"/>
              <a:t>Tweet JSON Format</a:t>
            </a:r>
            <a:endParaRPr lang="en-US" dirty="0"/>
          </a:p>
        </p:txBody>
      </p:sp>
      <p:sp>
        <p:nvSpPr>
          <p:cNvPr id="9" name="Content Placeholder 2"/>
          <p:cNvSpPr txBox="1">
            <a:spLocks/>
          </p:cNvSpPr>
          <p:nvPr/>
        </p:nvSpPr>
        <p:spPr>
          <a:xfrm>
            <a:off x="609600" y="1200151"/>
            <a:ext cx="10972800" cy="492601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So how do we process the JSON from Twitter?</a:t>
            </a:r>
          </a:p>
          <a:p>
            <a:pPr marL="0" indent="0">
              <a:buFont typeface="Arial"/>
              <a:buNone/>
            </a:pPr>
            <a:endParaRPr lang="en-US" dirty="0"/>
          </a:p>
          <a:p>
            <a:pPr marL="0" indent="0">
              <a:buFont typeface="Arial"/>
              <a:buNone/>
            </a:pPr>
            <a:r>
              <a:rPr lang="en-US" dirty="0" smtClean="0"/>
              <a:t>Stay tuned, but first some concepts from the XML world…</a:t>
            </a:r>
            <a:endParaRPr lang="en-US" dirty="0"/>
          </a:p>
        </p:txBody>
      </p:sp>
    </p:spTree>
    <p:extLst>
      <p:ext uri="{BB962C8B-B14F-4D97-AF65-F5344CB8AC3E}">
        <p14:creationId xmlns:p14="http://schemas.microsoft.com/office/powerpoint/2010/main" val="478165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XML, DOM and SAX</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a:t>&lt;?xml version="1.0" encoding="UTF-8"?&gt; </a:t>
            </a:r>
            <a:endParaRPr lang="en-US" sz="2400" dirty="0" smtClean="0"/>
          </a:p>
          <a:p>
            <a:pPr marL="0" indent="0">
              <a:lnSpc>
                <a:spcPct val="100000"/>
              </a:lnSpc>
              <a:buNone/>
            </a:pPr>
            <a:r>
              <a:rPr lang="en-US" sz="2400" dirty="0" smtClean="0"/>
              <a:t>&lt;!-- </a:t>
            </a:r>
            <a:r>
              <a:rPr lang="en-US" sz="2400" dirty="0"/>
              <a:t>bookstore.xml --&gt; </a:t>
            </a:r>
            <a:endParaRPr lang="en-US" sz="2400" dirty="0" smtClean="0"/>
          </a:p>
          <a:p>
            <a:pPr marL="0" indent="0">
              <a:lnSpc>
                <a:spcPct val="100000"/>
              </a:lnSpc>
              <a:buNone/>
            </a:pPr>
            <a:r>
              <a:rPr lang="en-US" sz="2400" dirty="0" smtClean="0"/>
              <a:t>&lt;</a:t>
            </a:r>
            <a:r>
              <a:rPr lang="en-US" sz="2400" dirty="0"/>
              <a:t>bookstore&gt; </a:t>
            </a:r>
            <a:endParaRPr lang="en-US" sz="2400" dirty="0" smtClean="0"/>
          </a:p>
          <a:p>
            <a:pPr marL="0" indent="0">
              <a:lnSpc>
                <a:spcPct val="100000"/>
              </a:lnSpc>
              <a:buNone/>
            </a:pPr>
            <a:r>
              <a:rPr lang="en-US" sz="2400" dirty="0" smtClean="0"/>
              <a:t>   &lt;</a:t>
            </a:r>
            <a:r>
              <a:rPr lang="en-US" sz="2400" dirty="0"/>
              <a:t>book ISBN="0123456001"&gt; </a:t>
            </a:r>
            <a:endParaRPr lang="en-US" sz="2400" dirty="0" smtClean="0"/>
          </a:p>
          <a:p>
            <a:pPr marL="0" indent="0">
              <a:lnSpc>
                <a:spcPct val="100000"/>
              </a:lnSpc>
              <a:buNone/>
            </a:pPr>
            <a:r>
              <a:rPr lang="en-US" sz="2400" dirty="0" smtClean="0"/>
              <a:t>       &lt;</a:t>
            </a:r>
            <a:r>
              <a:rPr lang="en-US" sz="2400" dirty="0"/>
              <a:t>title&gt;Java For Dummies&lt;/title&gt; </a:t>
            </a:r>
            <a:endParaRPr lang="en-US" sz="2400" dirty="0" smtClean="0"/>
          </a:p>
          <a:p>
            <a:pPr marL="0" indent="0">
              <a:lnSpc>
                <a:spcPct val="100000"/>
              </a:lnSpc>
              <a:buNone/>
            </a:pPr>
            <a:r>
              <a:rPr lang="en-US" sz="2400" dirty="0" smtClean="0"/>
              <a:t>       &lt;</a:t>
            </a:r>
            <a:r>
              <a:rPr lang="en-US" sz="2400" dirty="0"/>
              <a:t>author&gt;Tan Ah </a:t>
            </a:r>
            <a:r>
              <a:rPr lang="en-US" sz="2400" dirty="0" err="1"/>
              <a:t>Teck</a:t>
            </a:r>
            <a:r>
              <a:rPr lang="en-US" sz="2400" dirty="0"/>
              <a:t>&lt;/author&gt; </a:t>
            </a:r>
            <a:endParaRPr lang="en-US" sz="2400" dirty="0" smtClean="0"/>
          </a:p>
          <a:p>
            <a:pPr marL="0" indent="0">
              <a:lnSpc>
                <a:spcPct val="100000"/>
              </a:lnSpc>
              <a:buNone/>
            </a:pPr>
            <a:r>
              <a:rPr lang="en-US" sz="2400" dirty="0" smtClean="0"/>
              <a:t>       &lt;</a:t>
            </a:r>
            <a:r>
              <a:rPr lang="en-US" sz="2400" dirty="0"/>
              <a:t>category&gt;Programming&lt;/category&gt; </a:t>
            </a:r>
            <a:endParaRPr lang="en-US" sz="2400" dirty="0" smtClean="0"/>
          </a:p>
          <a:p>
            <a:pPr marL="0" indent="0">
              <a:lnSpc>
                <a:spcPct val="100000"/>
              </a:lnSpc>
              <a:buNone/>
            </a:pPr>
            <a:r>
              <a:rPr lang="en-US" sz="2400" dirty="0" smtClean="0"/>
              <a:t>       &lt;</a:t>
            </a:r>
            <a:r>
              <a:rPr lang="en-US" sz="2400" dirty="0"/>
              <a:t>year&gt;2009&lt;/year&gt; </a:t>
            </a:r>
            <a:endParaRPr lang="en-US" sz="2400" dirty="0" smtClean="0"/>
          </a:p>
          <a:p>
            <a:pPr marL="0" indent="0">
              <a:lnSpc>
                <a:spcPct val="100000"/>
              </a:lnSpc>
              <a:buNone/>
            </a:pPr>
            <a:r>
              <a:rPr lang="en-US" sz="2400" dirty="0" smtClean="0"/>
              <a:t>       &lt;</a:t>
            </a:r>
            <a:r>
              <a:rPr lang="en-US" sz="2400" dirty="0"/>
              <a:t>edition&gt;7&lt;/edition&gt; </a:t>
            </a:r>
            <a:endParaRPr lang="en-US" sz="2400" dirty="0" smtClean="0"/>
          </a:p>
          <a:p>
            <a:pPr marL="0" indent="0">
              <a:lnSpc>
                <a:spcPct val="100000"/>
              </a:lnSpc>
              <a:buNone/>
            </a:pPr>
            <a:r>
              <a:rPr lang="en-US" sz="2400" dirty="0" smtClean="0"/>
              <a:t>       &lt;</a:t>
            </a:r>
            <a:r>
              <a:rPr lang="en-US" sz="2400" dirty="0"/>
              <a:t>price&gt;19.99&lt;/price</a:t>
            </a:r>
            <a:r>
              <a:rPr lang="en-US" sz="2400" dirty="0" smtClean="0"/>
              <a:t>&gt;</a:t>
            </a:r>
          </a:p>
          <a:p>
            <a:pPr marL="0" indent="0">
              <a:lnSpc>
                <a:spcPct val="100000"/>
              </a:lnSpc>
              <a:buNone/>
            </a:pPr>
            <a:r>
              <a:rPr lang="en-US" sz="2400" dirty="0"/>
              <a:t> </a:t>
            </a:r>
            <a:r>
              <a:rPr lang="en-US" sz="2400" dirty="0" smtClean="0"/>
              <a:t>  </a:t>
            </a:r>
            <a:r>
              <a:rPr lang="en-US" sz="2400" dirty="0"/>
              <a:t>&lt;/book</a:t>
            </a:r>
            <a:r>
              <a:rPr lang="en-US" sz="2400" dirty="0" smtClean="0"/>
              <a:t>&gt;</a:t>
            </a:r>
            <a:endParaRPr lang="en-US" sz="2400" dirty="0" smtClean="0">
              <a:ea typeface="+mn-ea"/>
            </a:endParaRPr>
          </a:p>
        </p:txBody>
      </p:sp>
    </p:spTree>
    <p:extLst>
      <p:ext uri="{BB962C8B-B14F-4D97-AF65-F5344CB8AC3E}">
        <p14:creationId xmlns:p14="http://schemas.microsoft.com/office/powerpoint/2010/main" val="3508988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XML, DOM and SAX</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smtClean="0"/>
              <a:t>XML is a text format that encodes DOM (Document-Object Models) which is a data structure e.g. for Web pages. </a:t>
            </a:r>
          </a:p>
          <a:p>
            <a:pPr marL="0" indent="0">
              <a:lnSpc>
                <a:spcPct val="100000"/>
              </a:lnSpc>
              <a:buNone/>
            </a:pPr>
            <a:r>
              <a:rPr lang="en-US" sz="2400" dirty="0" smtClean="0"/>
              <a:t>The DOM is tree-structured:</a:t>
            </a:r>
            <a:endParaRPr lang="en-US" sz="2200" dirty="0" smtClean="0"/>
          </a:p>
          <a:p>
            <a:pPr fontAlgn="auto">
              <a:spcAft>
                <a:spcPts val="0"/>
              </a:spcAft>
              <a:buFontTx/>
              <a:buNone/>
              <a:defRPr/>
            </a:pPr>
            <a:endParaRPr lang="en-US" sz="2400" dirty="0" smtClean="0">
              <a:ea typeface="+mn-ea"/>
            </a:endParaRPr>
          </a:p>
        </p:txBody>
      </p:sp>
      <p:pic>
        <p:nvPicPr>
          <p:cNvPr id="26626" name="Picture 2" descr="http://www.ntu.edu.sg/home/ehchua/programming/java/images/XML_RomT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274" y="2896553"/>
            <a:ext cx="842010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69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09600" y="171450"/>
            <a:ext cx="10972800" cy="1051560"/>
          </a:xfrm>
        </p:spPr>
        <p:txBody>
          <a:bodyPr>
            <a:normAutofit/>
          </a:bodyPr>
          <a:lstStyle/>
          <a:p>
            <a:pPr>
              <a:defRPr/>
            </a:pPr>
            <a:r>
              <a:rPr lang="en-US" dirty="0" smtClean="0"/>
              <a:t>XML, DOM and SAX</a:t>
            </a:r>
          </a:p>
        </p:txBody>
      </p:sp>
      <p:sp>
        <p:nvSpPr>
          <p:cNvPr id="3" name="Content Placeholder 2"/>
          <p:cNvSpPr>
            <a:spLocks noGrp="1"/>
          </p:cNvSpPr>
          <p:nvPr>
            <p:ph idx="1"/>
          </p:nvPr>
        </p:nvSpPr>
        <p:spPr>
          <a:xfrm>
            <a:off x="609600" y="1223010"/>
            <a:ext cx="10972800" cy="5253990"/>
          </a:xfrm>
        </p:spPr>
        <p:txBody>
          <a:bodyPr rtlCol="0">
            <a:normAutofit/>
          </a:bodyPr>
          <a:lstStyle/>
          <a:p>
            <a:r>
              <a:rPr lang="en-US" sz="2400" dirty="0" smtClean="0"/>
              <a:t>The DOM is an easy object to work with: all the data in the object is accessible by links.</a:t>
            </a:r>
          </a:p>
          <a:p>
            <a:r>
              <a:rPr lang="en-US" sz="2400" dirty="0" smtClean="0"/>
              <a:t>The problem is that I might not care about most of the data, and I might not be able to fit the DOM for a large object in RAM.</a:t>
            </a:r>
          </a:p>
          <a:p>
            <a:pPr marL="0" indent="0">
              <a:lnSpc>
                <a:spcPct val="100000"/>
              </a:lnSpc>
              <a:buNone/>
            </a:pPr>
            <a:endParaRPr lang="en-US" sz="2200" dirty="0" smtClean="0"/>
          </a:p>
          <a:p>
            <a:pPr fontAlgn="auto">
              <a:spcAft>
                <a:spcPts val="0"/>
              </a:spcAft>
              <a:buFontTx/>
              <a:buNone/>
              <a:defRPr/>
            </a:pPr>
            <a:endParaRPr lang="en-US" sz="2400" dirty="0" smtClean="0">
              <a:ea typeface="+mn-ea"/>
            </a:endParaRPr>
          </a:p>
        </p:txBody>
      </p:sp>
      <p:pic>
        <p:nvPicPr>
          <p:cNvPr id="26626" name="Picture 2" descr="http://www.ntu.edu.sg/home/ehchua/programming/java/images/XML_RomT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274" y="3148013"/>
            <a:ext cx="842010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560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SAX</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smtClean="0"/>
              <a:t>SAX (Simple API for XML) is an alternative “lightweight” way to process XML. </a:t>
            </a:r>
          </a:p>
          <a:p>
            <a:pPr marL="0" indent="0">
              <a:lnSpc>
                <a:spcPct val="100000"/>
              </a:lnSpc>
              <a:buNone/>
            </a:pPr>
            <a:endParaRPr lang="en-US" sz="2400" dirty="0">
              <a:ea typeface="+mn-ea"/>
            </a:endParaRPr>
          </a:p>
          <a:p>
            <a:pPr marL="0" indent="0">
              <a:lnSpc>
                <a:spcPct val="100000"/>
              </a:lnSpc>
              <a:buNone/>
            </a:pPr>
            <a:r>
              <a:rPr lang="en-US" sz="2400" dirty="0" smtClean="0"/>
              <a:t>A SAX parser generates a stream of events as it parses the XML file. The programmer registers handlers for each one. </a:t>
            </a:r>
          </a:p>
          <a:p>
            <a:pPr marL="0" indent="0">
              <a:lnSpc>
                <a:spcPct val="100000"/>
              </a:lnSpc>
              <a:buNone/>
            </a:pPr>
            <a:endParaRPr lang="en-US" sz="2400" dirty="0">
              <a:ea typeface="+mn-ea"/>
            </a:endParaRPr>
          </a:p>
          <a:p>
            <a:pPr marL="0" indent="0">
              <a:lnSpc>
                <a:spcPct val="100000"/>
              </a:lnSpc>
              <a:buNone/>
            </a:pPr>
            <a:r>
              <a:rPr lang="en-US" sz="2400" dirty="0" smtClean="0"/>
              <a:t>It allows a programmer to handle only parts of the data structure. </a:t>
            </a:r>
            <a:endParaRPr lang="en-US" sz="2400" dirty="0" smtClean="0">
              <a:ea typeface="+mn-ea"/>
            </a:endParaRPr>
          </a:p>
        </p:txBody>
      </p:sp>
    </p:spTree>
    <p:extLst>
      <p:ext uri="{BB962C8B-B14F-4D97-AF65-F5344CB8AC3E}">
        <p14:creationId xmlns:p14="http://schemas.microsoft.com/office/powerpoint/2010/main" val="234157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Wrangling</a:t>
            </a:r>
          </a:p>
        </p:txBody>
      </p:sp>
      <p:sp>
        <p:nvSpPr>
          <p:cNvPr id="3" name="Content Placeholder 2"/>
          <p:cNvSpPr>
            <a:spLocks noGrp="1"/>
          </p:cNvSpPr>
          <p:nvPr>
            <p:ph idx="1"/>
          </p:nvPr>
        </p:nvSpPr>
        <p:spPr/>
        <p:txBody>
          <a:bodyPr>
            <a:noAutofit/>
          </a:bodyPr>
          <a:lstStyle/>
          <a:p>
            <a:pPr marL="0" indent="0">
              <a:buNone/>
            </a:pPr>
            <a:r>
              <a:rPr lang="en-US" sz="2400" dirty="0"/>
              <a:t>Aka Data Prep, Data Munging, Data </a:t>
            </a:r>
            <a:r>
              <a:rPr lang="en-US" sz="2400" dirty="0" smtClean="0"/>
              <a:t>Transformation</a:t>
            </a:r>
          </a:p>
          <a:p>
            <a:pPr marL="0" indent="0">
              <a:buNone/>
            </a:pPr>
            <a:r>
              <a:rPr lang="en-US" sz="2400" i="1" dirty="0" smtClean="0"/>
              <a:t>Assessing and transforming raw data to make it </a:t>
            </a:r>
            <a:r>
              <a:rPr lang="en-US" sz="2400" b="1" i="1" dirty="0" smtClean="0"/>
              <a:t>fit for use</a:t>
            </a:r>
            <a:endParaRPr lang="en-US" sz="2400" b="1" i="1" dirty="0"/>
          </a:p>
          <a:p>
            <a:pPr lvl="1"/>
            <a:endParaRPr lang="en-US" sz="2000" dirty="0" smtClean="0"/>
          </a:p>
          <a:p>
            <a:pPr lvl="1"/>
            <a:endParaRPr lang="en-US" sz="2000" dirty="0"/>
          </a:p>
          <a:p>
            <a:pPr marL="0" indent="0">
              <a:buNone/>
            </a:pPr>
            <a:r>
              <a:rPr lang="en-US" sz="2400" dirty="0" smtClean="0"/>
              <a:t>This is how you “get your head in the game”</a:t>
            </a:r>
          </a:p>
          <a:p>
            <a:pPr lvl="1"/>
            <a:r>
              <a:rPr lang="en-US" sz="2000" dirty="0" smtClean="0"/>
              <a:t>Understand what you have</a:t>
            </a:r>
          </a:p>
          <a:p>
            <a:pPr lvl="1"/>
            <a:r>
              <a:rPr lang="en-US" sz="2000" dirty="0" smtClean="0"/>
              <a:t>Assess strengths and weaknesses of your data</a:t>
            </a:r>
          </a:p>
          <a:p>
            <a:pPr lvl="1"/>
            <a:r>
              <a:rPr lang="en-US" sz="2000" dirty="0" smtClean="0"/>
              <a:t>Hypothesize about what to do with your data</a:t>
            </a:r>
          </a:p>
          <a:p>
            <a:pPr lvl="1"/>
            <a:r>
              <a:rPr lang="en-US" sz="2000" dirty="0" smtClean="0"/>
              <a:t>Get it ready</a:t>
            </a:r>
          </a:p>
          <a:p>
            <a:pPr lvl="1"/>
            <a:endParaRPr lang="en-US" sz="2000" dirty="0" smtClean="0"/>
          </a:p>
          <a:p>
            <a:pPr marL="0" indent="0">
              <a:buNone/>
            </a:pPr>
            <a:r>
              <a:rPr lang="en-US" sz="2400" i="1" dirty="0" smtClean="0"/>
              <a:t>Nobody will know your data as well as you do while wrangling</a:t>
            </a:r>
          </a:p>
          <a:p>
            <a:pPr lvl="1"/>
            <a:r>
              <a:rPr lang="en-US" sz="2000" dirty="0" smtClean="0"/>
              <a:t>Not even the “you” of a few days later</a:t>
            </a:r>
            <a:endParaRPr lang="en-US" sz="2000" dirty="0"/>
          </a:p>
        </p:txBody>
      </p:sp>
      <p:pic>
        <p:nvPicPr>
          <p:cNvPr id="4" name="Picture 3"/>
          <p:cNvPicPr>
            <a:picLocks noChangeAspect="1"/>
          </p:cNvPicPr>
          <p:nvPr/>
        </p:nvPicPr>
        <p:blipFill>
          <a:blip r:embed="rId3"/>
          <a:stretch>
            <a:fillRect/>
          </a:stretch>
        </p:blipFill>
        <p:spPr>
          <a:xfrm>
            <a:off x="9232900" y="75406"/>
            <a:ext cx="2120900" cy="1905000"/>
          </a:xfrm>
          <a:prstGeom prst="rect">
            <a:avLst/>
          </a:prstGeom>
        </p:spPr>
      </p:pic>
    </p:spTree>
    <p:extLst>
      <p:ext uri="{BB962C8B-B14F-4D97-AF65-F5344CB8AC3E}">
        <p14:creationId xmlns:p14="http://schemas.microsoft.com/office/powerpoint/2010/main" val="2072567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SAX</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a:t>&lt;?xml version="1.0" encoding="UTF-8"?&gt; </a:t>
            </a:r>
            <a:endParaRPr lang="en-US" sz="2400" dirty="0" smtClean="0"/>
          </a:p>
          <a:p>
            <a:pPr marL="0" indent="0">
              <a:lnSpc>
                <a:spcPct val="100000"/>
              </a:lnSpc>
              <a:buNone/>
            </a:pPr>
            <a:r>
              <a:rPr lang="en-US" sz="2400" dirty="0" smtClean="0"/>
              <a:t>&lt;!-- </a:t>
            </a:r>
            <a:r>
              <a:rPr lang="en-US" sz="2400" dirty="0"/>
              <a:t>bookstore.xml --&gt; </a:t>
            </a:r>
            <a:endParaRPr lang="en-US" sz="2400" dirty="0" smtClean="0"/>
          </a:p>
          <a:p>
            <a:pPr marL="0" indent="0">
              <a:lnSpc>
                <a:spcPct val="100000"/>
              </a:lnSpc>
              <a:buNone/>
            </a:pPr>
            <a:r>
              <a:rPr lang="en-US" sz="2400" dirty="0" smtClean="0"/>
              <a:t>&lt;</a:t>
            </a:r>
            <a:r>
              <a:rPr lang="en-US" sz="2400" dirty="0"/>
              <a:t>bookstore&gt; </a:t>
            </a:r>
            <a:endParaRPr lang="en-US" sz="2400" dirty="0" smtClean="0"/>
          </a:p>
          <a:p>
            <a:pPr marL="0" indent="0">
              <a:lnSpc>
                <a:spcPct val="100000"/>
              </a:lnSpc>
              <a:buNone/>
            </a:pPr>
            <a:r>
              <a:rPr lang="en-US" sz="2400" dirty="0" smtClean="0"/>
              <a:t>   &lt;</a:t>
            </a:r>
            <a:r>
              <a:rPr lang="en-US" sz="2400" dirty="0"/>
              <a:t>book ISBN="0123456001"&gt; </a:t>
            </a:r>
            <a:endParaRPr lang="en-US" sz="2400" dirty="0" smtClean="0"/>
          </a:p>
          <a:p>
            <a:pPr marL="0" indent="0">
              <a:lnSpc>
                <a:spcPct val="100000"/>
              </a:lnSpc>
              <a:buNone/>
            </a:pPr>
            <a:r>
              <a:rPr lang="en-US" sz="2400" dirty="0" smtClean="0"/>
              <a:t>       &lt;</a:t>
            </a:r>
            <a:r>
              <a:rPr lang="en-US" sz="2400" dirty="0"/>
              <a:t>title&gt;Java For Dummies&lt;/title&gt; </a:t>
            </a:r>
            <a:endParaRPr lang="en-US" sz="2400" dirty="0" smtClean="0"/>
          </a:p>
          <a:p>
            <a:pPr marL="0" indent="0">
              <a:lnSpc>
                <a:spcPct val="100000"/>
              </a:lnSpc>
              <a:buNone/>
            </a:pPr>
            <a:r>
              <a:rPr lang="en-US" sz="2400" dirty="0" smtClean="0"/>
              <a:t>       &lt;</a:t>
            </a:r>
            <a:r>
              <a:rPr lang="en-US" sz="2400" dirty="0"/>
              <a:t>author&gt;Tan Ah </a:t>
            </a:r>
            <a:r>
              <a:rPr lang="en-US" sz="2400" dirty="0" err="1"/>
              <a:t>Teck</a:t>
            </a:r>
            <a:r>
              <a:rPr lang="en-US" sz="2400" dirty="0"/>
              <a:t>&lt;/author&gt; </a:t>
            </a:r>
            <a:endParaRPr lang="en-US" sz="2400" dirty="0" smtClean="0"/>
          </a:p>
          <a:p>
            <a:pPr marL="0" indent="0">
              <a:lnSpc>
                <a:spcPct val="100000"/>
              </a:lnSpc>
              <a:buNone/>
            </a:pPr>
            <a:r>
              <a:rPr lang="en-US" sz="2400" dirty="0" smtClean="0"/>
              <a:t>       &lt;</a:t>
            </a:r>
            <a:r>
              <a:rPr lang="en-US" sz="2400" dirty="0"/>
              <a:t>category&gt;Programming&lt;/category&gt; </a:t>
            </a:r>
            <a:endParaRPr lang="en-US" sz="2400" dirty="0" smtClean="0"/>
          </a:p>
          <a:p>
            <a:pPr marL="0" indent="0">
              <a:lnSpc>
                <a:spcPct val="100000"/>
              </a:lnSpc>
              <a:buNone/>
            </a:pPr>
            <a:r>
              <a:rPr lang="en-US" sz="2400" dirty="0" smtClean="0"/>
              <a:t>       &lt;</a:t>
            </a:r>
            <a:r>
              <a:rPr lang="en-US" sz="2400" dirty="0"/>
              <a:t>year&gt;2009&lt;/year&gt; </a:t>
            </a:r>
            <a:endParaRPr lang="en-US" sz="2400" dirty="0" smtClean="0"/>
          </a:p>
          <a:p>
            <a:pPr marL="0" indent="0">
              <a:lnSpc>
                <a:spcPct val="100000"/>
              </a:lnSpc>
              <a:buNone/>
            </a:pPr>
            <a:r>
              <a:rPr lang="en-US" sz="2400" dirty="0" smtClean="0"/>
              <a:t>       &lt;</a:t>
            </a:r>
            <a:r>
              <a:rPr lang="en-US" sz="2400" dirty="0"/>
              <a:t>edition&gt;7&lt;/edition&gt; </a:t>
            </a:r>
            <a:endParaRPr lang="en-US" sz="2400" dirty="0" smtClean="0"/>
          </a:p>
          <a:p>
            <a:pPr marL="0" indent="0">
              <a:lnSpc>
                <a:spcPct val="100000"/>
              </a:lnSpc>
              <a:buNone/>
            </a:pPr>
            <a:r>
              <a:rPr lang="en-US" sz="2400" dirty="0" smtClean="0"/>
              <a:t>       &lt;</a:t>
            </a:r>
            <a:r>
              <a:rPr lang="en-US" sz="2400" dirty="0"/>
              <a:t>price&gt;19.99&lt;/price</a:t>
            </a:r>
            <a:r>
              <a:rPr lang="en-US" sz="2400" dirty="0" smtClean="0"/>
              <a:t>&gt;</a:t>
            </a:r>
          </a:p>
          <a:p>
            <a:pPr marL="0" indent="0">
              <a:lnSpc>
                <a:spcPct val="100000"/>
              </a:lnSpc>
              <a:buNone/>
            </a:pPr>
            <a:r>
              <a:rPr lang="en-US" sz="2400" dirty="0"/>
              <a:t> </a:t>
            </a:r>
            <a:r>
              <a:rPr lang="en-US" sz="2400" dirty="0" smtClean="0"/>
              <a:t>  </a:t>
            </a:r>
            <a:r>
              <a:rPr lang="en-US" sz="2400" dirty="0"/>
              <a:t>&lt;/book</a:t>
            </a:r>
            <a:r>
              <a:rPr lang="en-US" sz="2400" dirty="0" smtClean="0"/>
              <a:t>&gt;</a:t>
            </a:r>
            <a:endParaRPr lang="en-US" sz="2400" dirty="0" smtClean="0">
              <a:ea typeface="+mn-ea"/>
            </a:endParaRPr>
          </a:p>
        </p:txBody>
      </p:sp>
      <p:sp>
        <p:nvSpPr>
          <p:cNvPr id="2" name="Right Arrow 1"/>
          <p:cNvSpPr/>
          <p:nvPr/>
        </p:nvSpPr>
        <p:spPr>
          <a:xfrm>
            <a:off x="7734300" y="1497330"/>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503920" y="1426964"/>
            <a:ext cx="1903173" cy="369332"/>
          </a:xfrm>
          <a:prstGeom prst="rect">
            <a:avLst/>
          </a:prstGeom>
          <a:noFill/>
        </p:spPr>
        <p:txBody>
          <a:bodyPr wrap="none" rtlCol="0">
            <a:spAutoFit/>
          </a:bodyPr>
          <a:lstStyle/>
          <a:p>
            <a:r>
              <a:rPr lang="en-US" dirty="0" smtClean="0"/>
              <a:t>Document Header</a:t>
            </a:r>
            <a:endParaRPr lang="en-US" dirty="0"/>
          </a:p>
        </p:txBody>
      </p:sp>
      <p:sp>
        <p:nvSpPr>
          <p:cNvPr id="6" name="Right Arrow 5"/>
          <p:cNvSpPr/>
          <p:nvPr/>
        </p:nvSpPr>
        <p:spPr>
          <a:xfrm>
            <a:off x="4462780" y="1981200"/>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156201" y="1865352"/>
            <a:ext cx="1111715" cy="369332"/>
          </a:xfrm>
          <a:prstGeom prst="rect">
            <a:avLst/>
          </a:prstGeom>
          <a:noFill/>
        </p:spPr>
        <p:txBody>
          <a:bodyPr wrap="none" rtlCol="0">
            <a:spAutoFit/>
          </a:bodyPr>
          <a:lstStyle/>
          <a:p>
            <a:r>
              <a:rPr lang="en-US" dirty="0" smtClean="0"/>
              <a:t>Comment</a:t>
            </a:r>
            <a:endParaRPr lang="en-US" dirty="0"/>
          </a:p>
        </p:txBody>
      </p:sp>
      <p:sp>
        <p:nvSpPr>
          <p:cNvPr id="8" name="Right Arrow 7"/>
          <p:cNvSpPr/>
          <p:nvPr/>
        </p:nvSpPr>
        <p:spPr>
          <a:xfrm>
            <a:off x="3081020" y="2368034"/>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004260" y="2297668"/>
            <a:ext cx="2687304" cy="369332"/>
          </a:xfrm>
          <a:prstGeom prst="rect">
            <a:avLst/>
          </a:prstGeom>
          <a:noFill/>
        </p:spPr>
        <p:txBody>
          <a:bodyPr wrap="none" rtlCol="0">
            <a:spAutoFit/>
          </a:bodyPr>
          <a:lstStyle/>
          <a:p>
            <a:r>
              <a:rPr lang="en-US" dirty="0" smtClean="0"/>
              <a:t>Start-element “bookstore”</a:t>
            </a:r>
            <a:endParaRPr lang="en-US" dirty="0"/>
          </a:p>
        </p:txBody>
      </p:sp>
      <p:sp>
        <p:nvSpPr>
          <p:cNvPr id="10" name="Right Arrow 9"/>
          <p:cNvSpPr/>
          <p:nvPr/>
        </p:nvSpPr>
        <p:spPr>
          <a:xfrm>
            <a:off x="5899199" y="2829044"/>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724673" y="2758678"/>
            <a:ext cx="2202646" cy="369332"/>
          </a:xfrm>
          <a:prstGeom prst="rect">
            <a:avLst/>
          </a:prstGeom>
          <a:noFill/>
        </p:spPr>
        <p:txBody>
          <a:bodyPr wrap="none" rtlCol="0">
            <a:spAutoFit/>
          </a:bodyPr>
          <a:lstStyle/>
          <a:p>
            <a:r>
              <a:rPr lang="en-US" dirty="0" smtClean="0"/>
              <a:t>Start-element “book”</a:t>
            </a:r>
            <a:endParaRPr lang="en-US" dirty="0"/>
          </a:p>
        </p:txBody>
      </p:sp>
      <p:sp>
        <p:nvSpPr>
          <p:cNvPr id="12" name="Right Arrow 11"/>
          <p:cNvSpPr/>
          <p:nvPr/>
        </p:nvSpPr>
        <p:spPr>
          <a:xfrm>
            <a:off x="6879639" y="3217664"/>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608477" y="3147298"/>
            <a:ext cx="2108420" cy="369332"/>
          </a:xfrm>
          <a:prstGeom prst="rect">
            <a:avLst/>
          </a:prstGeom>
          <a:noFill/>
        </p:spPr>
        <p:txBody>
          <a:bodyPr wrap="none" rtlCol="0">
            <a:spAutoFit/>
          </a:bodyPr>
          <a:lstStyle/>
          <a:p>
            <a:r>
              <a:rPr lang="en-US" dirty="0" smtClean="0"/>
              <a:t>Start-element “title”</a:t>
            </a:r>
            <a:endParaRPr lang="en-US" dirty="0"/>
          </a:p>
        </p:txBody>
      </p:sp>
      <p:sp>
        <p:nvSpPr>
          <p:cNvPr id="14" name="TextBox 13"/>
          <p:cNvSpPr txBox="1"/>
          <p:nvPr/>
        </p:nvSpPr>
        <p:spPr>
          <a:xfrm>
            <a:off x="7669647" y="3516630"/>
            <a:ext cx="2011939" cy="369332"/>
          </a:xfrm>
          <a:prstGeom prst="rect">
            <a:avLst/>
          </a:prstGeom>
          <a:noFill/>
        </p:spPr>
        <p:txBody>
          <a:bodyPr wrap="none" rtlCol="0">
            <a:spAutoFit/>
          </a:bodyPr>
          <a:lstStyle/>
          <a:p>
            <a:r>
              <a:rPr lang="en-US" dirty="0" smtClean="0"/>
              <a:t>End-element “title”</a:t>
            </a:r>
            <a:endParaRPr lang="en-US" dirty="0"/>
          </a:p>
        </p:txBody>
      </p:sp>
      <p:sp>
        <p:nvSpPr>
          <p:cNvPr id="15" name="Right Arrow 14"/>
          <p:cNvSpPr/>
          <p:nvPr/>
        </p:nvSpPr>
        <p:spPr>
          <a:xfrm>
            <a:off x="2517140" y="5884664"/>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217098" y="5814298"/>
            <a:ext cx="2106165" cy="369332"/>
          </a:xfrm>
          <a:prstGeom prst="rect">
            <a:avLst/>
          </a:prstGeom>
          <a:noFill/>
        </p:spPr>
        <p:txBody>
          <a:bodyPr wrap="none" rtlCol="0">
            <a:spAutoFit/>
          </a:bodyPr>
          <a:lstStyle/>
          <a:p>
            <a:r>
              <a:rPr lang="en-US" dirty="0" smtClean="0"/>
              <a:t>End-element “book”</a:t>
            </a:r>
            <a:endParaRPr lang="en-US" dirty="0"/>
          </a:p>
        </p:txBody>
      </p:sp>
    </p:spTree>
    <p:extLst>
      <p:ext uri="{BB962C8B-B14F-4D97-AF65-F5344CB8AC3E}">
        <p14:creationId xmlns:p14="http://schemas.microsoft.com/office/powerpoint/2010/main" val="335183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09600" y="274638"/>
            <a:ext cx="10972800" cy="982662"/>
          </a:xfrm>
        </p:spPr>
        <p:txBody>
          <a:bodyPr>
            <a:normAutofit/>
          </a:bodyPr>
          <a:lstStyle/>
          <a:p>
            <a:pPr>
              <a:defRPr/>
            </a:pPr>
            <a:r>
              <a:rPr lang="en-US" dirty="0" smtClean="0"/>
              <a:t>What about JSON?</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800" dirty="0" smtClean="0"/>
              <a:t>Most JSON parsers construct the “DOM” directly.</a:t>
            </a:r>
          </a:p>
          <a:p>
            <a:pPr marL="0" indent="0">
              <a:lnSpc>
                <a:spcPct val="100000"/>
              </a:lnSpc>
              <a:buNone/>
            </a:pPr>
            <a:endParaRPr lang="en-US" sz="2800" dirty="0"/>
          </a:p>
          <a:p>
            <a:pPr marL="0" indent="0">
              <a:lnSpc>
                <a:spcPct val="100000"/>
              </a:lnSpc>
              <a:buNone/>
            </a:pPr>
            <a:r>
              <a:rPr lang="en-US" sz="2800" dirty="0" smtClean="0"/>
              <a:t>But there are a few SAX-style parsers:</a:t>
            </a:r>
          </a:p>
          <a:p>
            <a:r>
              <a:rPr lang="en-US" sz="2800" dirty="0" smtClean="0"/>
              <a:t>Jackson</a:t>
            </a:r>
          </a:p>
          <a:p>
            <a:r>
              <a:rPr lang="en-US" sz="2800" dirty="0" smtClean="0"/>
              <a:t>JSON-simple</a:t>
            </a:r>
          </a:p>
        </p:txBody>
      </p:sp>
    </p:spTree>
    <p:extLst>
      <p:ext uri="{BB962C8B-B14F-4D97-AF65-F5344CB8AC3E}">
        <p14:creationId xmlns:p14="http://schemas.microsoft.com/office/powerpoint/2010/main" val="626928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smtClean="0">
                <a:ea typeface="ＭＳ Ｐゴシック" pitchFamily="34" charset="-128"/>
              </a:rPr>
              <a:t>What about HTML?</a:t>
            </a:r>
          </a:p>
        </p:txBody>
      </p:sp>
      <p:sp>
        <p:nvSpPr>
          <p:cNvPr id="5123" name="Content Placeholder 2"/>
          <p:cNvSpPr>
            <a:spLocks noGrp="1"/>
          </p:cNvSpPr>
          <p:nvPr>
            <p:ph idx="1"/>
          </p:nvPr>
        </p:nvSpPr>
        <p:spPr>
          <a:xfrm>
            <a:off x="609600" y="1371601"/>
            <a:ext cx="10972800" cy="4754563"/>
          </a:xfrm>
        </p:spPr>
        <p:txBody>
          <a:bodyPr/>
          <a:lstStyle/>
          <a:p>
            <a:pPr>
              <a:lnSpc>
                <a:spcPct val="100000"/>
              </a:lnSpc>
            </a:pPr>
            <a:r>
              <a:rPr lang="en-US" sz="2400" dirty="0" smtClean="0">
                <a:ea typeface="ＭＳ Ｐゴシック" pitchFamily="34" charset="-128"/>
              </a:rPr>
              <a:t>Common Crawl, </a:t>
            </a:r>
            <a:r>
              <a:rPr lang="en-US" sz="2400" dirty="0" smtClean="0">
                <a:solidFill>
                  <a:srgbClr val="C00000"/>
                </a:solidFill>
                <a:ea typeface="ＭＳ Ｐゴシック" pitchFamily="34" charset="-128"/>
              </a:rPr>
              <a:t>about 5 billion web pages</a:t>
            </a:r>
            <a:r>
              <a:rPr lang="en-US" sz="2400" dirty="0" smtClean="0">
                <a:ea typeface="ＭＳ Ｐゴシック" pitchFamily="34" charset="-128"/>
              </a:rPr>
              <a:t>, between </a:t>
            </a:r>
            <a:r>
              <a:rPr lang="en-US" sz="2400" dirty="0" smtClean="0">
                <a:solidFill>
                  <a:schemeClr val="accent2"/>
                </a:solidFill>
                <a:ea typeface="ＭＳ Ｐゴシック" pitchFamily="34" charset="-128"/>
              </a:rPr>
              <a:t>0.2-0.5% </a:t>
            </a:r>
            <a:r>
              <a:rPr lang="en-US" sz="2400" dirty="0" smtClean="0">
                <a:ea typeface="ＭＳ Ｐゴシック" pitchFamily="34" charset="-128"/>
              </a:rPr>
              <a:t>of Google’s web crawl.</a:t>
            </a:r>
          </a:p>
          <a:p>
            <a:pPr>
              <a:lnSpc>
                <a:spcPct val="100000"/>
              </a:lnSpc>
            </a:pPr>
            <a:r>
              <a:rPr lang="en-US" sz="2400" dirty="0" smtClean="0">
                <a:ea typeface="ＭＳ Ｐゴシック" pitchFamily="34" charset="-128"/>
              </a:rPr>
              <a:t>60 TB, hosted on Amazon S3, also available for download.</a:t>
            </a:r>
          </a:p>
          <a:p>
            <a:pPr>
              <a:lnSpc>
                <a:spcPct val="100000"/>
              </a:lnSpc>
            </a:pPr>
            <a:r>
              <a:rPr lang="en-US" sz="2400" dirty="0" smtClean="0">
                <a:ea typeface="ＭＳ Ｐゴシック" pitchFamily="34" charset="-128"/>
              </a:rPr>
              <a:t>Includes </a:t>
            </a:r>
            <a:r>
              <a:rPr lang="en-US" sz="2400" dirty="0" smtClean="0">
                <a:solidFill>
                  <a:schemeClr val="accent2"/>
                </a:solidFill>
                <a:ea typeface="ＭＳ Ｐゴシック" pitchFamily="34" charset="-128"/>
              </a:rPr>
              <a:t>link data, </a:t>
            </a:r>
            <a:r>
              <a:rPr lang="en-US" sz="2400" dirty="0" smtClean="0">
                <a:solidFill>
                  <a:srgbClr val="C00000"/>
                </a:solidFill>
                <a:ea typeface="ＭＳ Ｐゴシック" pitchFamily="34" charset="-128"/>
              </a:rPr>
              <a:t>page rank.</a:t>
            </a:r>
            <a:endParaRPr lang="en-US" sz="2400" dirty="0">
              <a:ea typeface="ＭＳ Ｐゴシック" pitchFamily="34" charset="-128"/>
            </a:endParaRPr>
          </a:p>
          <a:p>
            <a:pPr>
              <a:lnSpc>
                <a:spcPct val="100000"/>
              </a:lnSpc>
            </a:pPr>
            <a:r>
              <a:rPr lang="en-US" sz="2400" dirty="0" smtClean="0">
                <a:ea typeface="ＭＳ Ｐゴシック" pitchFamily="34" charset="-128"/>
              </a:rPr>
              <a:t>In ARC (Internet Archive) File format.</a:t>
            </a:r>
          </a:p>
          <a:p>
            <a:pPr>
              <a:lnSpc>
                <a:spcPct val="100000"/>
              </a:lnSpc>
            </a:pPr>
            <a:endParaRPr lang="en-US" sz="2400" dirty="0">
              <a:ea typeface="ＭＳ Ｐゴシック" pitchFamily="34" charset="-128"/>
            </a:endParaRPr>
          </a:p>
          <a:p>
            <a:pPr>
              <a:lnSpc>
                <a:spcPct val="100000"/>
              </a:lnSpc>
            </a:pPr>
            <a:r>
              <a:rPr lang="en-US" sz="2400" dirty="0" smtClean="0">
                <a:ea typeface="ＭＳ Ｐゴシック" pitchFamily="34" charset="-128"/>
              </a:rPr>
              <a:t>So there’s plenty of data, and there are many crawlers for targeted exploration… </a:t>
            </a:r>
          </a:p>
          <a:p>
            <a:pPr lvl="1"/>
            <a:r>
              <a:rPr lang="en-US" sz="2000" dirty="0" err="1" smtClean="0">
                <a:ea typeface="ＭＳ Ｐゴシック" pitchFamily="34" charset="-128"/>
              </a:rPr>
              <a:t>HTTrack</a:t>
            </a:r>
            <a:r>
              <a:rPr lang="en-US" sz="2000" dirty="0" smtClean="0">
                <a:ea typeface="ＭＳ Ｐゴシック" pitchFamily="34" charset="-128"/>
              </a:rPr>
              <a:t>, …</a:t>
            </a:r>
          </a:p>
        </p:txBody>
      </p:sp>
    </p:spTree>
    <p:extLst>
      <p:ext uri="{BB962C8B-B14F-4D97-AF65-F5344CB8AC3E}">
        <p14:creationId xmlns:p14="http://schemas.microsoft.com/office/powerpoint/2010/main" val="2903711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smtClean="0">
                <a:ea typeface="ＭＳ Ｐゴシック" pitchFamily="34" charset="-128"/>
              </a:rPr>
              <a:t>HTML Tag Soup</a:t>
            </a:r>
          </a:p>
        </p:txBody>
      </p:sp>
      <p:sp>
        <p:nvSpPr>
          <p:cNvPr id="5123" name="Content Placeholder 2"/>
          <p:cNvSpPr>
            <a:spLocks noGrp="1"/>
          </p:cNvSpPr>
          <p:nvPr>
            <p:ph idx="1"/>
          </p:nvPr>
        </p:nvSpPr>
        <p:spPr>
          <a:xfrm>
            <a:off x="609600" y="1219201"/>
            <a:ext cx="10972800" cy="4906963"/>
          </a:xfrm>
        </p:spPr>
        <p:txBody>
          <a:bodyPr>
            <a:normAutofit/>
          </a:bodyPr>
          <a:lstStyle/>
          <a:p>
            <a:pPr marL="0" indent="0">
              <a:lnSpc>
                <a:spcPct val="100000"/>
              </a:lnSpc>
              <a:buNone/>
            </a:pPr>
            <a:r>
              <a:rPr lang="en-US" sz="1400" dirty="0"/>
              <a:t>&lt;!DOCTYPE html PUBLIC "-//W3C//DTD XHTML 1.0 Transitional//EN" "http://www.w3.org/TR/xhtml1/DTD/xhtml1-transitional.dtd"&gt; </a:t>
            </a:r>
            <a:endParaRPr lang="en-US" sz="1400" dirty="0" smtClean="0"/>
          </a:p>
          <a:p>
            <a:pPr marL="0" indent="0">
              <a:lnSpc>
                <a:spcPct val="100000"/>
              </a:lnSpc>
              <a:buNone/>
            </a:pPr>
            <a:r>
              <a:rPr lang="en-US" sz="1400" dirty="0" smtClean="0"/>
              <a:t>&lt;</a:t>
            </a:r>
            <a:r>
              <a:rPr lang="en-US" sz="1400" dirty="0"/>
              <a:t>html </a:t>
            </a:r>
            <a:r>
              <a:rPr lang="en-US" sz="1400" dirty="0" err="1"/>
              <a:t>xmlns</a:t>
            </a:r>
            <a:r>
              <a:rPr lang="en-US" sz="1400" dirty="0"/>
              <a:t>="http://www.w3.org/1999/xhtml"&gt; </a:t>
            </a:r>
            <a:endParaRPr lang="en-US" sz="1400" dirty="0" smtClean="0"/>
          </a:p>
          <a:p>
            <a:pPr marL="0" indent="0">
              <a:lnSpc>
                <a:spcPct val="100000"/>
              </a:lnSpc>
              <a:buNone/>
            </a:pPr>
            <a:r>
              <a:rPr lang="en-US" sz="1400" dirty="0" smtClean="0"/>
              <a:t>&lt;</a:t>
            </a:r>
            <a:r>
              <a:rPr lang="en-US" sz="1400" dirty="0"/>
              <a:t>head&gt;&lt;!-- types/widgets/pages/common/</a:t>
            </a:r>
            <a:r>
              <a:rPr lang="en-US" sz="1400" dirty="0" err="1"/>
              <a:t>page.tmpl</a:t>
            </a:r>
            <a:r>
              <a:rPr lang="en-US" sz="1400" dirty="0"/>
              <a:t> home/index_v3.html generated by index_v3 on Wed 29 Feb 2012 11:04:41 PM PST --&gt; </a:t>
            </a:r>
            <a:endParaRPr lang="en-US" sz="1400" dirty="0" smtClean="0"/>
          </a:p>
          <a:p>
            <a:pPr marL="0" indent="0">
              <a:lnSpc>
                <a:spcPct val="100000"/>
              </a:lnSpc>
              <a:buNone/>
            </a:pPr>
            <a:r>
              <a:rPr lang="en-US" sz="1400" dirty="0" smtClean="0"/>
              <a:t>&lt;</a:t>
            </a:r>
            <a:r>
              <a:rPr lang="en-US" sz="1400" dirty="0"/>
              <a:t>title&gt;San Francisco Bay Area &amp;</a:t>
            </a:r>
            <a:r>
              <a:rPr lang="en-US" sz="1400" dirty="0" err="1"/>
              <a:t>mdash</a:t>
            </a:r>
            <a:r>
              <a:rPr lang="en-US" sz="1400" dirty="0"/>
              <a:t>; News, Sports, Business, Entertainment, Classifieds: </a:t>
            </a:r>
            <a:r>
              <a:rPr lang="en-US" sz="1400" dirty="0" err="1"/>
              <a:t>SFGate</a:t>
            </a:r>
            <a:r>
              <a:rPr lang="en-US" sz="1400" dirty="0"/>
              <a:t>&lt;/title&gt; </a:t>
            </a:r>
            <a:endParaRPr lang="en-US" sz="1400" dirty="0" smtClean="0"/>
          </a:p>
          <a:p>
            <a:pPr marL="0" indent="0">
              <a:lnSpc>
                <a:spcPct val="100000"/>
              </a:lnSpc>
              <a:buNone/>
            </a:pPr>
            <a:r>
              <a:rPr lang="en-US" sz="1400" dirty="0" smtClean="0"/>
              <a:t>&lt;</a:t>
            </a:r>
            <a:r>
              <a:rPr lang="en-US" sz="1400" dirty="0"/>
              <a:t>meta http-</a:t>
            </a:r>
            <a:r>
              <a:rPr lang="en-US" sz="1400" dirty="0" err="1"/>
              <a:t>equiv</a:t>
            </a:r>
            <a:r>
              <a:rPr lang="en-US" sz="1400" dirty="0"/>
              <a:t>="content-type" content="text/html; charset=iso-8859-1" /&gt; </a:t>
            </a:r>
            <a:endParaRPr lang="en-US" sz="1400" dirty="0" smtClean="0"/>
          </a:p>
          <a:p>
            <a:pPr marL="0" indent="0">
              <a:lnSpc>
                <a:spcPct val="100000"/>
              </a:lnSpc>
              <a:buNone/>
            </a:pPr>
            <a:r>
              <a:rPr lang="en-US" sz="1400" dirty="0" smtClean="0"/>
              <a:t>&lt;</a:t>
            </a:r>
            <a:r>
              <a:rPr lang="en-US" sz="1400" dirty="0"/>
              <a:t>meta name="description" content="Find local news &amp;amp; information, updated weather, traffic, classifieds, sports scores, real estate, jobs, cars, food &amp;amp; wine, travel, entertainment, events and more on SFGate.com. Connect to the Bay Area community." /&gt; </a:t>
            </a:r>
            <a:endParaRPr lang="en-US" sz="1400" dirty="0" smtClean="0"/>
          </a:p>
          <a:p>
            <a:pPr marL="0" indent="0">
              <a:lnSpc>
                <a:spcPct val="100000"/>
              </a:lnSpc>
              <a:buNone/>
            </a:pPr>
            <a:r>
              <a:rPr lang="en-US" sz="1400" dirty="0" smtClean="0"/>
              <a:t>&lt;</a:t>
            </a:r>
            <a:r>
              <a:rPr lang="en-US" sz="1400" dirty="0"/>
              <a:t>meta name="keywords" content="San Francisco, San Francisco Bay Area, news, local events, breaking news, world news, San Francisco Chronicle, </a:t>
            </a:r>
            <a:r>
              <a:rPr lang="en-US" sz="1400" dirty="0" err="1"/>
              <a:t>SFGate</a:t>
            </a:r>
            <a:r>
              <a:rPr lang="en-US" sz="1400" dirty="0"/>
              <a:t>" /&gt; </a:t>
            </a:r>
            <a:endParaRPr lang="en-US" sz="1400" dirty="0" smtClean="0"/>
          </a:p>
          <a:p>
            <a:pPr marL="0" indent="0">
              <a:lnSpc>
                <a:spcPct val="100000"/>
              </a:lnSpc>
              <a:buNone/>
            </a:pPr>
            <a:r>
              <a:rPr lang="en-US" sz="1400" dirty="0" smtClean="0"/>
              <a:t>&lt;</a:t>
            </a:r>
            <a:r>
              <a:rPr lang="en-US" sz="1400" dirty="0"/>
              <a:t>meta property="</a:t>
            </a:r>
            <a:r>
              <a:rPr lang="en-US" sz="1400" dirty="0" err="1"/>
              <a:t>fb:page_id</a:t>
            </a:r>
            <a:r>
              <a:rPr lang="en-US" sz="1400" dirty="0"/>
              <a:t>" content="105702905593" /&gt; </a:t>
            </a:r>
            <a:endParaRPr lang="en-US" sz="1400" dirty="0" smtClean="0"/>
          </a:p>
          <a:p>
            <a:pPr marL="0" indent="0">
              <a:lnSpc>
                <a:spcPct val="100000"/>
              </a:lnSpc>
              <a:buNone/>
            </a:pPr>
            <a:r>
              <a:rPr lang="en-US" sz="1400" dirty="0" smtClean="0"/>
              <a:t>&lt;</a:t>
            </a:r>
            <a:r>
              <a:rPr lang="en-US" sz="1400" dirty="0"/>
              <a:t>meta property="</a:t>
            </a:r>
            <a:r>
              <a:rPr lang="en-US" sz="1400" dirty="0" err="1"/>
              <a:t>fb:admins</a:t>
            </a:r>
            <a:r>
              <a:rPr lang="en-US" sz="1400" dirty="0"/>
              <a:t>" content="653226748,658759748" /&gt; </a:t>
            </a:r>
            <a:endParaRPr lang="en-US" sz="1400" dirty="0" smtClean="0"/>
          </a:p>
          <a:p>
            <a:pPr marL="0" indent="0">
              <a:lnSpc>
                <a:spcPct val="100000"/>
              </a:lnSpc>
              <a:buNone/>
            </a:pPr>
            <a:r>
              <a:rPr lang="en-US" sz="1400" dirty="0" smtClean="0"/>
              <a:t>&lt;!-- </a:t>
            </a:r>
            <a:r>
              <a:rPr lang="en-US" sz="1400" dirty="0"/>
              <a:t>/widgets/</a:t>
            </a:r>
            <a:r>
              <a:rPr lang="en-US" sz="1400" dirty="0" err="1"/>
              <a:t>sitewide</a:t>
            </a:r>
            <a:r>
              <a:rPr lang="en-US" sz="1400" dirty="0"/>
              <a:t>/</a:t>
            </a:r>
            <a:r>
              <a:rPr lang="en-US" sz="1400" dirty="0" err="1"/>
              <a:t>css</a:t>
            </a:r>
            <a:r>
              <a:rPr lang="en-US" sz="1400" dirty="0"/>
              <a:t>/all/inc.html widgets/pages/common/</a:t>
            </a:r>
            <a:r>
              <a:rPr lang="en-US" sz="1400" dirty="0" err="1"/>
              <a:t>post_write_mtime</a:t>
            </a:r>
            <a:r>
              <a:rPr lang="en-US" sz="1400" dirty="0"/>
              <a:t>/</a:t>
            </a:r>
            <a:r>
              <a:rPr lang="en-US" sz="1400" dirty="0" err="1"/>
              <a:t>css_inc.tmpl</a:t>
            </a:r>
            <a:r>
              <a:rPr lang="en-US" sz="1400" dirty="0"/>
              <a:t> --&gt; </a:t>
            </a:r>
            <a:endParaRPr lang="en-US" sz="1400" dirty="0" smtClean="0"/>
          </a:p>
          <a:p>
            <a:pPr marL="0" indent="0">
              <a:lnSpc>
                <a:spcPct val="100000"/>
              </a:lnSpc>
              <a:buNone/>
            </a:pPr>
            <a:r>
              <a:rPr lang="en-US" sz="1400" dirty="0" smtClean="0"/>
              <a:t>&lt;!-- </a:t>
            </a:r>
            <a:r>
              <a:rPr lang="en-US" sz="1400" dirty="0"/>
              <a:t>generated by </a:t>
            </a:r>
            <a:r>
              <a:rPr lang="en-US" sz="1400" dirty="0" err="1"/>
              <a:t>sitewidecss</a:t>
            </a:r>
            <a:r>
              <a:rPr lang="en-US" sz="1400" dirty="0"/>
              <a:t> on Thu 16 Feb 2012 10:41:53 AM PST --&gt; </a:t>
            </a:r>
            <a:endParaRPr lang="en-US" sz="1400" dirty="0" smtClean="0"/>
          </a:p>
          <a:p>
            <a:pPr marL="0" indent="0">
              <a:lnSpc>
                <a:spcPct val="100000"/>
              </a:lnSpc>
              <a:buNone/>
            </a:pPr>
            <a:r>
              <a:rPr lang="en-US" sz="1400" dirty="0" smtClean="0"/>
              <a:t>&lt;</a:t>
            </a:r>
            <a:r>
              <a:rPr lang="en-US" sz="1400" dirty="0"/>
              <a:t>link </a:t>
            </a:r>
            <a:r>
              <a:rPr lang="en-US" sz="1400" dirty="0" err="1"/>
              <a:t>rel</a:t>
            </a:r>
            <a:r>
              <a:rPr lang="en-US" sz="1400" dirty="0"/>
              <a:t>="</a:t>
            </a:r>
            <a:r>
              <a:rPr lang="en-US" sz="1400" dirty="0" err="1"/>
              <a:t>stylesheet</a:t>
            </a:r>
            <a:r>
              <a:rPr lang="en-US" sz="1400" dirty="0"/>
              <a:t>" type="text/</a:t>
            </a:r>
            <a:r>
              <a:rPr lang="en-US" sz="1400" dirty="0" err="1"/>
              <a:t>css</a:t>
            </a:r>
            <a:r>
              <a:rPr lang="en-US" sz="1400" dirty="0"/>
              <a:t>" title="</a:t>
            </a:r>
            <a:r>
              <a:rPr lang="en-US" sz="1400" dirty="0" err="1"/>
              <a:t>SFGate</a:t>
            </a:r>
            <a:r>
              <a:rPr lang="en-US" sz="1400" dirty="0"/>
              <a:t>" media="all" </a:t>
            </a:r>
            <a:r>
              <a:rPr lang="en-US" sz="1400" dirty="0" err="1"/>
              <a:t>href</a:t>
            </a:r>
            <a:r>
              <a:rPr lang="en-US" sz="1400" dirty="0"/>
              <a:t>="</a:t>
            </a:r>
            <a:r>
              <a:rPr lang="en-US" sz="1400" dirty="0">
                <a:hlinkClick r:id="rId2"/>
              </a:rPr>
              <a:t>http://imgs.sfgate.com/css1329417713/</a:t>
            </a:r>
            <a:r>
              <a:rPr lang="en-US" sz="1400" dirty="0" err="1">
                <a:hlinkClick r:id="rId2"/>
              </a:rPr>
              <a:t>sitewide</a:t>
            </a:r>
            <a:r>
              <a:rPr lang="en-US" sz="1400" dirty="0">
                <a:hlinkClick r:id="rId2"/>
              </a:rPr>
              <a:t>/</a:t>
            </a:r>
            <a:r>
              <a:rPr lang="en-US" sz="1400" dirty="0" err="1">
                <a:hlinkClick r:id="rId2"/>
              </a:rPr>
              <a:t>css</a:t>
            </a:r>
            <a:r>
              <a:rPr lang="en-US" sz="1400" dirty="0">
                <a:hlinkClick r:id="rId2"/>
              </a:rPr>
              <a:t>/sitewide.css</a:t>
            </a:r>
            <a:r>
              <a:rPr lang="en-US" sz="1400" dirty="0"/>
              <a:t>" /&gt; </a:t>
            </a:r>
            <a:endParaRPr lang="en-US" sz="1400" dirty="0" smtClean="0"/>
          </a:p>
          <a:p>
            <a:pPr marL="0" indent="0">
              <a:lnSpc>
                <a:spcPct val="100000"/>
              </a:lnSpc>
              <a:buNone/>
            </a:pPr>
            <a:r>
              <a:rPr lang="en-US" sz="1400" dirty="0" smtClean="0"/>
              <a:t>&lt;!-- </a:t>
            </a:r>
            <a:r>
              <a:rPr lang="en-US" sz="1400" dirty="0" err="1"/>
              <a:t>sitewide</a:t>
            </a:r>
            <a:r>
              <a:rPr lang="en-US" sz="1400" dirty="0"/>
              <a:t>/</a:t>
            </a:r>
            <a:r>
              <a:rPr lang="en-US" sz="1400" dirty="0" err="1"/>
              <a:t>css</a:t>
            </a:r>
            <a:r>
              <a:rPr lang="en-US" sz="1400" dirty="0"/>
              <a:t>/all/inc.html end </a:t>
            </a:r>
            <a:r>
              <a:rPr lang="en-US" sz="1400" dirty="0" err="1"/>
              <a:t>css_inc.tmpl</a:t>
            </a:r>
            <a:r>
              <a:rPr lang="en-US" sz="1400" dirty="0"/>
              <a:t> --&gt;</a:t>
            </a:r>
            <a:endParaRPr lang="en-US" sz="1400" dirty="0" smtClean="0">
              <a:ea typeface="ＭＳ Ｐゴシック" pitchFamily="34" charset="-128"/>
            </a:endParaRPr>
          </a:p>
        </p:txBody>
      </p:sp>
    </p:spTree>
    <p:extLst>
      <p:ext uri="{BB962C8B-B14F-4D97-AF65-F5344CB8AC3E}">
        <p14:creationId xmlns:p14="http://schemas.microsoft.com/office/powerpoint/2010/main" val="1323564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smtClean="0">
                <a:ea typeface="ＭＳ Ｐゴシック" pitchFamily="34" charset="-128"/>
              </a:rPr>
              <a:t>HTML Tools - Parsing</a:t>
            </a:r>
          </a:p>
        </p:txBody>
      </p:sp>
      <p:sp>
        <p:nvSpPr>
          <p:cNvPr id="5123" name="Content Placeholder 2"/>
          <p:cNvSpPr>
            <a:spLocks noGrp="1"/>
          </p:cNvSpPr>
          <p:nvPr>
            <p:ph idx="1"/>
          </p:nvPr>
        </p:nvSpPr>
        <p:spPr>
          <a:xfrm>
            <a:off x="609600" y="1371601"/>
            <a:ext cx="10972800" cy="4754563"/>
          </a:xfrm>
        </p:spPr>
        <p:txBody>
          <a:bodyPr>
            <a:normAutofit lnSpcReduction="10000"/>
          </a:bodyPr>
          <a:lstStyle/>
          <a:p>
            <a:pPr>
              <a:lnSpc>
                <a:spcPct val="100000"/>
              </a:lnSpc>
            </a:pPr>
            <a:r>
              <a:rPr lang="en-US" sz="2400" dirty="0" smtClean="0">
                <a:ea typeface="ＭＳ Ｐゴシック" pitchFamily="34" charset="-128"/>
              </a:rPr>
              <a:t>“Beautiful </a:t>
            </a:r>
            <a:r>
              <a:rPr lang="en-US" sz="2400" dirty="0">
                <a:ea typeface="ＭＳ Ｐゴシック" pitchFamily="34" charset="-128"/>
              </a:rPr>
              <a:t>Soup” </a:t>
            </a:r>
            <a:r>
              <a:rPr lang="en-US" sz="2400" dirty="0">
                <a:ea typeface="ＭＳ Ｐゴシック" pitchFamily="34" charset="-128"/>
                <a:hlinkClick r:id="rId2"/>
              </a:rPr>
              <a:t>http://www.crummy.com/software/BeautifulSoup</a:t>
            </a:r>
            <a:r>
              <a:rPr lang="en-US" sz="2400" dirty="0" smtClean="0">
                <a:ea typeface="ＭＳ Ｐゴシック" pitchFamily="34" charset="-128"/>
                <a:hlinkClick r:id="rId2"/>
              </a:rPr>
              <a:t>/</a:t>
            </a:r>
            <a:r>
              <a:rPr lang="en-US" sz="2400" dirty="0" smtClean="0">
                <a:ea typeface="ＭＳ Ｐゴシック" pitchFamily="34" charset="-128"/>
              </a:rPr>
              <a:t> </a:t>
            </a:r>
            <a:br>
              <a:rPr lang="en-US" sz="2400" dirty="0" smtClean="0">
                <a:ea typeface="ＭＳ Ｐゴシック" pitchFamily="34" charset="-128"/>
              </a:rPr>
            </a:br>
            <a:r>
              <a:rPr lang="en-US" sz="2400" dirty="0" smtClean="0">
                <a:ea typeface="ＭＳ Ｐゴシック" pitchFamily="34" charset="-128"/>
              </a:rPr>
              <a:t>a Python API for handling real HTML. DOM or SAX interfaces. </a:t>
            </a:r>
          </a:p>
          <a:p>
            <a:pPr>
              <a:lnSpc>
                <a:spcPct val="100000"/>
              </a:lnSpc>
            </a:pPr>
            <a:endParaRPr lang="en-US" sz="2400" dirty="0">
              <a:ea typeface="ＭＳ Ｐゴシック" pitchFamily="34" charset="-128"/>
            </a:endParaRPr>
          </a:p>
          <a:p>
            <a:pPr>
              <a:lnSpc>
                <a:spcPct val="100000"/>
              </a:lnSpc>
            </a:pPr>
            <a:r>
              <a:rPr lang="en-US" sz="2400" dirty="0" smtClean="0">
                <a:ea typeface="ＭＳ Ｐゴシック" pitchFamily="34" charset="-128"/>
              </a:rPr>
              <a:t>“</a:t>
            </a:r>
            <a:r>
              <a:rPr lang="en-US" sz="2400" dirty="0" err="1" smtClean="0">
                <a:ea typeface="ＭＳ Ｐゴシック" pitchFamily="34" charset="-128"/>
              </a:rPr>
              <a:t>TagSoup</a:t>
            </a:r>
            <a:r>
              <a:rPr lang="en-US" sz="2400" dirty="0">
                <a:ea typeface="ＭＳ Ｐゴシック" pitchFamily="34" charset="-128"/>
              </a:rPr>
              <a:t>” </a:t>
            </a:r>
            <a:r>
              <a:rPr lang="en-US" sz="2400" dirty="0" smtClean="0">
                <a:ea typeface="ＭＳ Ｐゴシック" pitchFamily="34" charset="-128"/>
              </a:rPr>
              <a:t/>
            </a:r>
            <a:br>
              <a:rPr lang="en-US" sz="2400" dirty="0" smtClean="0">
                <a:ea typeface="ＭＳ Ｐゴシック" pitchFamily="34" charset="-128"/>
              </a:rPr>
            </a:br>
            <a:r>
              <a:rPr lang="en-US" sz="2400" dirty="0" smtClean="0">
                <a:ea typeface="ＭＳ Ｐゴシック" pitchFamily="34" charset="-128"/>
                <a:hlinkClick r:id="rId3"/>
              </a:rPr>
              <a:t>http</a:t>
            </a:r>
            <a:r>
              <a:rPr lang="en-US" sz="2400" dirty="0">
                <a:ea typeface="ＭＳ Ｐゴシック" pitchFamily="34" charset="-128"/>
                <a:hlinkClick r:id="rId3"/>
              </a:rPr>
              <a:t>://ccil.org/~cowan/XML/tagsoup</a:t>
            </a:r>
            <a:r>
              <a:rPr lang="en-US" sz="2400" dirty="0" smtClean="0">
                <a:ea typeface="ＭＳ Ｐゴシック" pitchFamily="34" charset="-128"/>
                <a:hlinkClick r:id="rId3"/>
              </a:rPr>
              <a:t>/</a:t>
            </a:r>
            <a:r>
              <a:rPr lang="en-US" sz="2400" dirty="0" smtClean="0">
                <a:ea typeface="ＭＳ Ｐゴシック" pitchFamily="34" charset="-128"/>
              </a:rPr>
              <a:t> </a:t>
            </a:r>
            <a:br>
              <a:rPr lang="en-US" sz="2400" dirty="0" smtClean="0">
                <a:ea typeface="ＭＳ Ｐゴシック" pitchFamily="34" charset="-128"/>
              </a:rPr>
            </a:br>
            <a:r>
              <a:rPr lang="en-US" sz="2400" dirty="0" smtClean="0">
                <a:ea typeface="ＭＳ Ｐゴシック" pitchFamily="34" charset="-128"/>
              </a:rPr>
              <a:t>provides a Sax interface, i.e. a streaming parse, to Java applications. Can transform to a format you want using XSLT.</a:t>
            </a:r>
          </a:p>
          <a:p>
            <a:pPr>
              <a:lnSpc>
                <a:spcPct val="100000"/>
              </a:lnSpc>
            </a:pPr>
            <a:endParaRPr lang="en-US" sz="2400" dirty="0" smtClean="0">
              <a:ea typeface="ＭＳ Ｐゴシック" pitchFamily="34" charset="-128"/>
            </a:endParaRPr>
          </a:p>
          <a:p>
            <a:pPr>
              <a:lnSpc>
                <a:spcPct val="100000"/>
              </a:lnSpc>
            </a:pPr>
            <a:r>
              <a:rPr lang="en-US" sz="2400" dirty="0" err="1" smtClean="0">
                <a:ea typeface="ＭＳ Ｐゴシック" pitchFamily="34" charset="-128"/>
              </a:rPr>
              <a:t>Taggle</a:t>
            </a:r>
            <a:r>
              <a:rPr lang="en-US" sz="2400" dirty="0" smtClean="0">
                <a:ea typeface="ＭＳ Ｐゴシック" pitchFamily="34" charset="-128"/>
              </a:rPr>
              <a:t>, part of the </a:t>
            </a:r>
            <a:r>
              <a:rPr lang="en-US" sz="2400" dirty="0">
                <a:ea typeface="ＭＳ Ｐゴシック" pitchFamily="34" charset="-128"/>
              </a:rPr>
              <a:t>Arabica toolset </a:t>
            </a:r>
            <a:br>
              <a:rPr lang="en-US" sz="2400" dirty="0">
                <a:ea typeface="ＭＳ Ｐゴシック" pitchFamily="34" charset="-128"/>
              </a:rPr>
            </a:br>
            <a:r>
              <a:rPr lang="en-US" sz="2400" dirty="0" smtClean="0">
                <a:ea typeface="ＭＳ Ｐゴシック" pitchFamily="34" charset="-128"/>
                <a:hlinkClick r:id="rId4"/>
              </a:rPr>
              <a:t>http</a:t>
            </a:r>
            <a:r>
              <a:rPr lang="en-US" sz="2400" dirty="0">
                <a:ea typeface="ＭＳ Ｐゴシック" pitchFamily="34" charset="-128"/>
                <a:hlinkClick r:id="rId4"/>
              </a:rPr>
              <a:t>://</a:t>
            </a:r>
            <a:r>
              <a:rPr lang="en-US" sz="2400" dirty="0" smtClean="0">
                <a:ea typeface="ＭＳ Ｐゴシック" pitchFamily="34" charset="-128"/>
                <a:hlinkClick r:id="rId4"/>
              </a:rPr>
              <a:t>www.jezuk.co.uk/cgi-bin/view/arabica/code</a:t>
            </a:r>
            <a:r>
              <a:rPr lang="en-US" sz="2400" dirty="0">
                <a:ea typeface="ＭＳ Ｐゴシック" pitchFamily="34" charset="-128"/>
              </a:rPr>
              <a:t/>
            </a:r>
            <a:br>
              <a:rPr lang="en-US" sz="2400" dirty="0">
                <a:ea typeface="ＭＳ Ｐゴシック" pitchFamily="34" charset="-128"/>
              </a:rPr>
            </a:br>
            <a:r>
              <a:rPr lang="en-US" sz="2400" dirty="0" smtClean="0">
                <a:ea typeface="ＭＳ Ｐゴシック" pitchFamily="34" charset="-128"/>
              </a:rPr>
              <a:t>is a version of </a:t>
            </a:r>
            <a:r>
              <a:rPr lang="en-US" sz="2400" dirty="0" err="1" smtClean="0">
                <a:ea typeface="ＭＳ Ｐゴシック" pitchFamily="34" charset="-128"/>
              </a:rPr>
              <a:t>TagSoup</a:t>
            </a:r>
            <a:r>
              <a:rPr lang="en-US" sz="2400" dirty="0" smtClean="0">
                <a:ea typeface="ＭＳ Ｐゴシック" pitchFamily="34" charset="-128"/>
              </a:rPr>
              <a:t> written in C++. You probably want to use this if you have a lot of data.</a:t>
            </a:r>
          </a:p>
        </p:txBody>
      </p:sp>
    </p:spTree>
    <p:extLst>
      <p:ext uri="{BB962C8B-B14F-4D97-AF65-F5344CB8AC3E}">
        <p14:creationId xmlns:p14="http://schemas.microsoft.com/office/powerpoint/2010/main" val="2703245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smtClean="0">
                <a:ea typeface="ＭＳ Ｐゴシック" pitchFamily="34" charset="-128"/>
              </a:rPr>
              <a:t>Web Services</a:t>
            </a:r>
          </a:p>
        </p:txBody>
      </p:sp>
      <p:sp>
        <p:nvSpPr>
          <p:cNvPr id="5123" name="Content Placeholder 2"/>
          <p:cNvSpPr>
            <a:spLocks noGrp="1"/>
          </p:cNvSpPr>
          <p:nvPr>
            <p:ph idx="1"/>
          </p:nvPr>
        </p:nvSpPr>
        <p:spPr>
          <a:xfrm>
            <a:off x="609600" y="1371601"/>
            <a:ext cx="11074400" cy="4754563"/>
          </a:xfrm>
        </p:spPr>
        <p:txBody>
          <a:bodyPr>
            <a:noAutofit/>
          </a:bodyPr>
          <a:lstStyle/>
          <a:p>
            <a:pPr marL="0" indent="0">
              <a:lnSpc>
                <a:spcPct val="100000"/>
              </a:lnSpc>
              <a:buNone/>
            </a:pPr>
            <a:r>
              <a:rPr lang="en-US" sz="2800" dirty="0" smtClean="0"/>
              <a:t>Most large web sites today actively discourage screen-scraping to get their content, and provide Web Service APIs instead. </a:t>
            </a:r>
          </a:p>
          <a:p>
            <a:pPr marL="0" indent="0">
              <a:lnSpc>
                <a:spcPct val="100000"/>
              </a:lnSpc>
              <a:buNone/>
            </a:pPr>
            <a:endParaRPr lang="en-US" sz="2800" dirty="0">
              <a:ea typeface="ＭＳ Ｐゴシック" pitchFamily="34" charset="-128"/>
            </a:endParaRPr>
          </a:p>
          <a:p>
            <a:pPr marL="0" indent="0">
              <a:lnSpc>
                <a:spcPct val="100000"/>
              </a:lnSpc>
              <a:buNone/>
            </a:pPr>
            <a:r>
              <a:rPr lang="en-US" sz="2800" dirty="0" smtClean="0">
                <a:ea typeface="ＭＳ Ｐゴシック" pitchFamily="34" charset="-128"/>
              </a:rPr>
              <a:t>This is the “right” way to get data from online sources. </a:t>
            </a:r>
          </a:p>
        </p:txBody>
      </p:sp>
    </p:spTree>
    <p:extLst>
      <p:ext uri="{BB962C8B-B14F-4D97-AF65-F5344CB8AC3E}">
        <p14:creationId xmlns:p14="http://schemas.microsoft.com/office/powerpoint/2010/main" val="4189269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smtClean="0">
                <a:ea typeface="ＭＳ Ｐゴシック" pitchFamily="34" charset="-128"/>
              </a:rPr>
              <a:t>Web Services</a:t>
            </a:r>
          </a:p>
        </p:txBody>
      </p:sp>
      <p:sp>
        <p:nvSpPr>
          <p:cNvPr id="5123" name="Content Placeholder 2"/>
          <p:cNvSpPr>
            <a:spLocks noGrp="1"/>
          </p:cNvSpPr>
          <p:nvPr>
            <p:ph idx="1"/>
          </p:nvPr>
        </p:nvSpPr>
        <p:spPr>
          <a:xfrm>
            <a:off x="609600" y="1371601"/>
            <a:ext cx="11074400" cy="4754563"/>
          </a:xfrm>
        </p:spPr>
        <p:txBody>
          <a:bodyPr>
            <a:noAutofit/>
          </a:bodyPr>
          <a:lstStyle/>
          <a:p>
            <a:pPr marL="0" indent="0">
              <a:lnSpc>
                <a:spcPct val="100000"/>
              </a:lnSpc>
              <a:buNone/>
            </a:pPr>
            <a:r>
              <a:rPr lang="en-US" sz="2800" b="1" dirty="0" smtClean="0"/>
              <a:t>W3C definition:  </a:t>
            </a:r>
          </a:p>
          <a:p>
            <a:pPr marL="0" indent="0">
              <a:lnSpc>
                <a:spcPct val="100000"/>
              </a:lnSpc>
              <a:buNone/>
            </a:pPr>
            <a:r>
              <a:rPr lang="en-US" sz="2800" dirty="0" smtClean="0"/>
              <a:t>a </a:t>
            </a:r>
            <a:r>
              <a:rPr lang="en-US" sz="2800" dirty="0"/>
              <a:t>"Web service" as "a software system designed to support interoperable machine-to-machine interaction over a network</a:t>
            </a:r>
            <a:r>
              <a:rPr lang="en-US" sz="2800" dirty="0" smtClean="0"/>
              <a:t>".</a:t>
            </a:r>
            <a:endParaRPr lang="en-US" sz="2800" dirty="0">
              <a:ea typeface="ＭＳ Ｐゴシック" pitchFamily="34" charset="-128"/>
            </a:endParaRPr>
          </a:p>
          <a:p>
            <a:pPr marL="0" indent="0">
              <a:lnSpc>
                <a:spcPct val="100000"/>
              </a:lnSpc>
              <a:buNone/>
            </a:pPr>
            <a:endParaRPr lang="en-US" sz="2800" dirty="0" smtClean="0">
              <a:ea typeface="ＭＳ Ｐゴシック" pitchFamily="34" charset="-128"/>
            </a:endParaRPr>
          </a:p>
          <a:p>
            <a:pPr marL="0" indent="0">
              <a:lnSpc>
                <a:spcPct val="100000"/>
              </a:lnSpc>
              <a:buNone/>
            </a:pPr>
            <a:r>
              <a:rPr lang="en-US" sz="2800" dirty="0" smtClean="0">
                <a:ea typeface="ＭＳ Ｐゴシック" pitchFamily="34" charset="-128"/>
              </a:rPr>
              <a:t>Two kinds:</a:t>
            </a:r>
          </a:p>
          <a:p>
            <a:pPr>
              <a:lnSpc>
                <a:spcPct val="100000"/>
              </a:lnSpc>
            </a:pPr>
            <a:r>
              <a:rPr lang="en-US" sz="2800" dirty="0" smtClean="0">
                <a:ea typeface="ＭＳ Ｐゴシック" pitchFamily="34" charset="-128"/>
              </a:rPr>
              <a:t>XML-based RPC-style messages: WSDL and SOAP</a:t>
            </a:r>
          </a:p>
          <a:p>
            <a:pPr>
              <a:lnSpc>
                <a:spcPct val="100000"/>
              </a:lnSpc>
            </a:pPr>
            <a:r>
              <a:rPr lang="en-US" sz="2800" dirty="0" smtClean="0">
                <a:ea typeface="ＭＳ Ｐゴシック" pitchFamily="34" charset="-128"/>
              </a:rPr>
              <a:t>REST-style stateless interactions, URLs encode state</a:t>
            </a:r>
          </a:p>
          <a:p>
            <a:pPr>
              <a:lnSpc>
                <a:spcPct val="100000"/>
              </a:lnSpc>
            </a:pPr>
            <a:endParaRPr lang="en-US" sz="2800" dirty="0" smtClean="0">
              <a:ea typeface="ＭＳ Ｐゴシック" pitchFamily="34" charset="-128"/>
            </a:endParaRPr>
          </a:p>
          <a:p>
            <a:pPr marL="0" indent="0">
              <a:lnSpc>
                <a:spcPct val="100000"/>
              </a:lnSpc>
              <a:buNone/>
            </a:pPr>
            <a:r>
              <a:rPr lang="en-US" sz="2800" dirty="0" smtClean="0">
                <a:ea typeface="ＭＳ Ｐゴシック" pitchFamily="34" charset="-128"/>
              </a:rPr>
              <a:t>Can run over different transports, but usually HTTP</a:t>
            </a:r>
          </a:p>
        </p:txBody>
      </p:sp>
    </p:spTree>
    <p:extLst>
      <p:ext uri="{BB962C8B-B14F-4D97-AF65-F5344CB8AC3E}">
        <p14:creationId xmlns:p14="http://schemas.microsoft.com/office/powerpoint/2010/main" val="260353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09600" y="274638"/>
            <a:ext cx="10972800" cy="715962"/>
          </a:xfrm>
        </p:spPr>
        <p:txBody>
          <a:bodyPr>
            <a:normAutofit fontScale="90000"/>
          </a:bodyPr>
          <a:lstStyle/>
          <a:p>
            <a:r>
              <a:rPr lang="en-US" dirty="0" smtClean="0">
                <a:ea typeface="ＭＳ Ｐゴシック" pitchFamily="34" charset="-128"/>
              </a:rPr>
              <a:t>Examples</a:t>
            </a:r>
          </a:p>
        </p:txBody>
      </p:sp>
      <p:sp>
        <p:nvSpPr>
          <p:cNvPr id="5123" name="Content Placeholder 2"/>
          <p:cNvSpPr>
            <a:spLocks noGrp="1"/>
          </p:cNvSpPr>
          <p:nvPr>
            <p:ph idx="1"/>
          </p:nvPr>
        </p:nvSpPr>
        <p:spPr>
          <a:xfrm>
            <a:off x="609600" y="1143001"/>
            <a:ext cx="11074400" cy="4983163"/>
          </a:xfrm>
        </p:spPr>
        <p:txBody>
          <a:bodyPr>
            <a:normAutofit/>
          </a:bodyPr>
          <a:lstStyle/>
          <a:p>
            <a:pPr marL="457200" indent="-457200">
              <a:lnSpc>
                <a:spcPct val="100000"/>
              </a:lnSpc>
              <a:buNone/>
            </a:pPr>
            <a:r>
              <a:rPr lang="en-US" sz="2400" dirty="0" smtClean="0">
                <a:solidFill>
                  <a:schemeClr val="accent2"/>
                </a:solidFill>
              </a:rPr>
              <a:t>Twitter: </a:t>
            </a:r>
            <a:r>
              <a:rPr lang="en-US" sz="2400" dirty="0" smtClean="0"/>
              <a:t>REST API and streaming API with JSON content. Provides sampling, searching and filtering capabilities. </a:t>
            </a:r>
          </a:p>
          <a:p>
            <a:pPr marL="457200" indent="-457200">
              <a:lnSpc>
                <a:spcPct val="100000"/>
              </a:lnSpc>
              <a:buNone/>
            </a:pPr>
            <a:r>
              <a:rPr lang="en-US" sz="2400" dirty="0" smtClean="0">
                <a:solidFill>
                  <a:schemeClr val="accent2"/>
                </a:solidFill>
                <a:ea typeface="ＭＳ Ｐゴシック" pitchFamily="34" charset="-128"/>
              </a:rPr>
              <a:t>Amazon: </a:t>
            </a:r>
            <a:r>
              <a:rPr lang="en-US" sz="2400" dirty="0" smtClean="0">
                <a:ea typeface="ＭＳ Ｐゴシック" pitchFamily="34" charset="-128"/>
              </a:rPr>
              <a:t>has a “product advertising API” in XML with a WSDL spec. Includes product search, reviews etc. </a:t>
            </a:r>
          </a:p>
          <a:p>
            <a:pPr marL="457200" indent="-457200">
              <a:lnSpc>
                <a:spcPct val="100000"/>
              </a:lnSpc>
              <a:buNone/>
            </a:pPr>
            <a:r>
              <a:rPr lang="en-US" sz="2400" dirty="0" err="1" smtClean="0">
                <a:solidFill>
                  <a:schemeClr val="accent2"/>
                </a:solidFill>
                <a:ea typeface="ＭＳ Ｐゴシック" pitchFamily="34" charset="-128"/>
              </a:rPr>
              <a:t>Livejournal</a:t>
            </a:r>
            <a:r>
              <a:rPr lang="en-US" sz="2400" dirty="0" smtClean="0">
                <a:solidFill>
                  <a:schemeClr val="accent2"/>
                </a:solidFill>
                <a:ea typeface="ＭＳ Ｐゴシック" pitchFamily="34" charset="-128"/>
              </a:rPr>
              <a:t>: </a:t>
            </a:r>
            <a:r>
              <a:rPr lang="en-US" sz="2400" dirty="0" smtClean="0">
                <a:ea typeface="ＭＳ Ｐゴシック" pitchFamily="34" charset="-128"/>
              </a:rPr>
              <a:t>RSS/Atom + custom XML/RPC. Search by keyword, topic, follow friend links. </a:t>
            </a:r>
          </a:p>
          <a:p>
            <a:pPr marL="457200" indent="-457200">
              <a:lnSpc>
                <a:spcPct val="100000"/>
              </a:lnSpc>
              <a:buNone/>
            </a:pPr>
            <a:r>
              <a:rPr lang="en-US" sz="2400" dirty="0" smtClean="0">
                <a:solidFill>
                  <a:schemeClr val="accent2"/>
                </a:solidFill>
                <a:ea typeface="ＭＳ Ｐゴシック" pitchFamily="34" charset="-128"/>
              </a:rPr>
              <a:t>Netflix: </a:t>
            </a:r>
            <a:r>
              <a:rPr lang="en-US" sz="2400" dirty="0" err="1" smtClean="0">
                <a:ea typeface="ＭＳ Ｐゴシック" pitchFamily="34" charset="-128"/>
              </a:rPr>
              <a:t>Javascript</a:t>
            </a:r>
            <a:r>
              <a:rPr lang="en-US" sz="2400" dirty="0" smtClean="0">
                <a:ea typeface="ＭＳ Ｐゴシック" pitchFamily="34" charset="-128"/>
              </a:rPr>
              <a:t>, Atom and REST interfaces.</a:t>
            </a:r>
          </a:p>
          <a:p>
            <a:pPr marL="457200" indent="-457200">
              <a:lnSpc>
                <a:spcPct val="100000"/>
              </a:lnSpc>
              <a:buNone/>
            </a:pPr>
            <a:r>
              <a:rPr lang="en-US" sz="2400" dirty="0" err="1" smtClean="0">
                <a:solidFill>
                  <a:schemeClr val="accent2"/>
                </a:solidFill>
                <a:ea typeface="ＭＳ Ｐゴシック" pitchFamily="34" charset="-128"/>
              </a:rPr>
              <a:t>Ebay</a:t>
            </a:r>
            <a:r>
              <a:rPr lang="en-US" sz="2400" dirty="0" smtClean="0">
                <a:solidFill>
                  <a:schemeClr val="accent2"/>
                </a:solidFill>
                <a:ea typeface="ＭＳ Ｐゴシック" pitchFamily="34" charset="-128"/>
              </a:rPr>
              <a:t>: </a:t>
            </a:r>
            <a:r>
              <a:rPr lang="en-US" sz="2400" dirty="0" smtClean="0">
                <a:ea typeface="ＭＳ Ｐゴシック" pitchFamily="34" charset="-128"/>
              </a:rPr>
              <a:t>Many APIs for searching, buying and posting. WSDL descriptions, client code in Java and .NET</a:t>
            </a:r>
          </a:p>
          <a:p>
            <a:pPr marL="457200" indent="-457200">
              <a:lnSpc>
                <a:spcPct val="100000"/>
              </a:lnSpc>
              <a:buNone/>
            </a:pPr>
            <a:r>
              <a:rPr lang="en-US" sz="2400" dirty="0" smtClean="0">
                <a:solidFill>
                  <a:schemeClr val="accent2"/>
                </a:solidFill>
                <a:ea typeface="ＭＳ Ｐゴシック" pitchFamily="34" charset="-128"/>
              </a:rPr>
              <a:t>Flickr: </a:t>
            </a:r>
            <a:r>
              <a:rPr lang="en-US" sz="2400" dirty="0" smtClean="0">
                <a:ea typeface="ＭＳ Ｐゴシック" pitchFamily="34" charset="-128"/>
              </a:rPr>
              <a:t>Comprehensive API set, free for non-commercial use. REST, XML-RPC, SOAP, with client code in many languages.</a:t>
            </a:r>
          </a:p>
          <a:p>
            <a:pPr marL="457200" indent="-457200">
              <a:lnSpc>
                <a:spcPct val="100000"/>
              </a:lnSpc>
              <a:buNone/>
            </a:pPr>
            <a:r>
              <a:rPr lang="en-US" sz="2400" dirty="0" err="1" smtClean="0">
                <a:solidFill>
                  <a:schemeClr val="accent2"/>
                </a:solidFill>
                <a:ea typeface="ＭＳ Ｐゴシック" pitchFamily="34" charset="-128"/>
              </a:rPr>
              <a:t>vBulletin</a:t>
            </a:r>
            <a:r>
              <a:rPr lang="en-US" sz="2400" dirty="0" smtClean="0">
                <a:solidFill>
                  <a:schemeClr val="accent2"/>
                </a:solidFill>
                <a:ea typeface="ＭＳ Ｐゴシック" pitchFamily="34" charset="-128"/>
              </a:rPr>
              <a:t>: </a:t>
            </a:r>
            <a:r>
              <a:rPr lang="en-US" sz="2400" dirty="0" smtClean="0">
                <a:ea typeface="ＭＳ Ｐゴシック" pitchFamily="34" charset="-128"/>
              </a:rPr>
              <a:t>REST interface, most actions supported</a:t>
            </a:r>
          </a:p>
          <a:p>
            <a:pPr marL="457200" indent="-457200">
              <a:lnSpc>
                <a:spcPct val="100000"/>
              </a:lnSpc>
              <a:buNone/>
            </a:pPr>
            <a:endParaRPr lang="en-US" sz="2400" dirty="0" smtClean="0">
              <a:ea typeface="ＭＳ Ｐゴシック" pitchFamily="34" charset="-128"/>
            </a:endParaRPr>
          </a:p>
          <a:p>
            <a:pPr marL="0" indent="0">
              <a:lnSpc>
                <a:spcPct val="100000"/>
              </a:lnSpc>
              <a:buNone/>
            </a:pPr>
            <a:endParaRPr lang="en-US" sz="2400" dirty="0" smtClean="0">
              <a:ea typeface="ＭＳ Ｐゴシック" pitchFamily="34" charset="-128"/>
            </a:endParaRPr>
          </a:p>
        </p:txBody>
      </p:sp>
    </p:spTree>
    <p:extLst>
      <p:ext uri="{BB962C8B-B14F-4D97-AF65-F5344CB8AC3E}">
        <p14:creationId xmlns:p14="http://schemas.microsoft.com/office/powerpoint/2010/main" val="647346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71450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2" name="Title 1"/>
          <p:cNvSpPr>
            <a:spLocks noGrp="1"/>
          </p:cNvSpPr>
          <p:nvPr>
            <p:ph type="title"/>
          </p:nvPr>
        </p:nvSpPr>
        <p:spPr/>
        <p:txBody>
          <a:bodyPr/>
          <a:lstStyle/>
          <a:p>
            <a:r>
              <a:rPr lang="en-US" dirty="0" smtClean="0">
                <a:ea typeface="ＭＳ Ｐゴシック" pitchFamily="34" charset="-128"/>
              </a:rPr>
              <a:t>Web Services</a:t>
            </a:r>
          </a:p>
        </p:txBody>
      </p:sp>
      <p:sp>
        <p:nvSpPr>
          <p:cNvPr id="5123" name="Content Placeholder 2"/>
          <p:cNvSpPr>
            <a:spLocks noGrp="1"/>
          </p:cNvSpPr>
          <p:nvPr>
            <p:ph idx="1"/>
          </p:nvPr>
        </p:nvSpPr>
        <p:spPr>
          <a:xfrm>
            <a:off x="609600" y="1219201"/>
            <a:ext cx="11074400" cy="4906963"/>
          </a:xfrm>
        </p:spPr>
        <p:txBody>
          <a:bodyPr/>
          <a:lstStyle/>
          <a:p>
            <a:pPr marL="0" indent="0">
              <a:lnSpc>
                <a:spcPct val="100000"/>
              </a:lnSpc>
              <a:buNone/>
            </a:pPr>
            <a:r>
              <a:rPr lang="en-US" sz="2400" dirty="0" smtClean="0">
                <a:ea typeface="ＭＳ Ｐゴシック" pitchFamily="34" charset="-128"/>
              </a:rPr>
              <a:t>XML-RPC, requires a request-response cycle. Often longer “conversations.”</a:t>
            </a:r>
          </a:p>
        </p:txBody>
      </p:sp>
    </p:spTree>
    <p:extLst>
      <p:ext uri="{BB962C8B-B14F-4D97-AF65-F5344CB8AC3E}">
        <p14:creationId xmlns:p14="http://schemas.microsoft.com/office/powerpoint/2010/main" val="952537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WSDL and SOAP</a:t>
            </a:r>
          </a:p>
        </p:txBody>
      </p:sp>
      <p:sp>
        <p:nvSpPr>
          <p:cNvPr id="3" name="Content Placeholder 2"/>
          <p:cNvSpPr>
            <a:spLocks noGrp="1"/>
          </p:cNvSpPr>
          <p:nvPr>
            <p:ph idx="1"/>
          </p:nvPr>
        </p:nvSpPr>
        <p:spPr>
          <a:xfrm>
            <a:off x="609600" y="1371600"/>
            <a:ext cx="10972800" cy="5105400"/>
          </a:xfrm>
        </p:spPr>
        <p:txBody>
          <a:bodyPr rtlCol="0">
            <a:normAutofit/>
          </a:bodyPr>
          <a:lstStyle/>
          <a:p>
            <a:pPr fontAlgn="auto">
              <a:lnSpc>
                <a:spcPct val="100000"/>
              </a:lnSpc>
              <a:spcAft>
                <a:spcPts val="0"/>
              </a:spcAft>
              <a:defRPr/>
            </a:pPr>
            <a:r>
              <a:rPr lang="en-US" sz="2400" dirty="0" smtClean="0"/>
              <a:t>Conceptually a Remote-Procedure-Call system, like CORBA, Java RMI etc. </a:t>
            </a:r>
          </a:p>
          <a:p>
            <a:pPr fontAlgn="auto">
              <a:lnSpc>
                <a:spcPct val="100000"/>
              </a:lnSpc>
              <a:spcAft>
                <a:spcPts val="0"/>
              </a:spcAft>
              <a:defRPr/>
            </a:pPr>
            <a:r>
              <a:rPr lang="en-US" sz="2400" dirty="0" smtClean="0"/>
              <a:t>But RPC often has to pass through multiple layers of firewalls, causing many problems as security increased in the 1990s.</a:t>
            </a:r>
          </a:p>
          <a:p>
            <a:pPr fontAlgn="auto">
              <a:lnSpc>
                <a:spcPct val="100000"/>
              </a:lnSpc>
              <a:spcAft>
                <a:spcPts val="0"/>
              </a:spcAft>
              <a:defRPr/>
            </a:pPr>
            <a:r>
              <a:rPr lang="en-US" sz="2400" dirty="0" smtClean="0"/>
              <a:t>Web services typically use HTTP as a transport, which runs almost anywhere, provides security and simple GET-POST methods. So HTTP-based RPC was a natural choice. </a:t>
            </a:r>
          </a:p>
          <a:p>
            <a:pPr fontAlgn="auto">
              <a:lnSpc>
                <a:spcPct val="100000"/>
              </a:lnSpc>
              <a:spcAft>
                <a:spcPts val="0"/>
              </a:spcAft>
              <a:defRPr/>
            </a:pPr>
            <a:r>
              <a:rPr lang="en-US" sz="2400" dirty="0" smtClean="0">
                <a:ea typeface="+mn-ea"/>
              </a:rPr>
              <a:t>SOAP uses XML messages, is human-readable, easy to process from any programming language, and relatively robust to version slippage. </a:t>
            </a:r>
          </a:p>
          <a:p>
            <a:pPr fontAlgn="auto">
              <a:lnSpc>
                <a:spcPct val="100000"/>
              </a:lnSpc>
              <a:spcAft>
                <a:spcPts val="0"/>
              </a:spcAft>
              <a:buFontTx/>
              <a:buNone/>
              <a:defRPr/>
            </a:pPr>
            <a:endParaRPr lang="en-US" sz="2400" dirty="0" smtClean="0"/>
          </a:p>
          <a:p>
            <a:pPr fontAlgn="auto">
              <a:lnSpc>
                <a:spcPct val="100000"/>
              </a:lnSpc>
              <a:spcAft>
                <a:spcPts val="0"/>
              </a:spcAft>
              <a:buFontTx/>
              <a:buNone/>
              <a:defRPr/>
            </a:pPr>
            <a:endParaRPr lang="en-US" sz="2400" dirty="0" smtClean="0">
              <a:ea typeface="+mn-ea"/>
            </a:endParaRPr>
          </a:p>
        </p:txBody>
      </p:sp>
    </p:spTree>
    <p:extLst>
      <p:ext uri="{BB962C8B-B14F-4D97-AF65-F5344CB8AC3E}">
        <p14:creationId xmlns:p14="http://schemas.microsoft.com/office/powerpoint/2010/main" val="3769786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1|9.8|38.8"/>
</p:tagLst>
</file>

<file path=ppt/tags/tag2.xml><?xml version="1.0" encoding="utf-8"?>
<p:tagLst xmlns:a="http://schemas.openxmlformats.org/drawingml/2006/main" xmlns:r="http://schemas.openxmlformats.org/officeDocument/2006/relationships" xmlns:p="http://schemas.openxmlformats.org/presentationml/2006/main">
  <p:tag name="TIMING" val="|15.1|9.8|38.8"/>
</p:tagLst>
</file>

<file path=ppt/theme/_rels/theme7.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GW_Le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90969" rIns="0" bIns="0" rtlCol="0">
        <a:spAutoFit/>
      </a:bodyPr>
      <a:lstStyle>
        <a:defPPr marL="509422" marR="7294" indent="-491235" defTabSz="654978">
          <a:lnSpc>
            <a:spcPts val="3590"/>
          </a:lnSpc>
          <a:spcBef>
            <a:spcPts val="718"/>
          </a:spcBef>
          <a:buFont typeface="Times New Roman"/>
          <a:buChar char="▪"/>
          <a:tabLst>
            <a:tab pos="508513" algn="l"/>
            <a:tab pos="509422" algn="l"/>
          </a:tabLst>
          <a:defRPr sz="3700" dirty="0">
            <a:solidFill>
              <a:srgbClr val="006600"/>
            </a:solidFill>
            <a:cs typeface="Tahoma"/>
          </a:defRPr>
        </a:defPPr>
      </a:lstStyle>
    </a:txDef>
  </a:objectDefaults>
  <a:extraClrScheme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8.xml><?xml version="1.0" encoding="utf-8"?>
<a:theme xmlns:a="http://schemas.openxmlformats.org/drawingml/2006/main" name="Default Them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5293</TotalTime>
  <Words>7412</Words>
  <Application>Microsoft Macintosh PowerPoint</Application>
  <PresentationFormat>Custom</PresentationFormat>
  <Paragraphs>1404</Paragraphs>
  <Slides>114</Slides>
  <Notes>40</Notes>
  <HiddenSlides>0</HiddenSlides>
  <MMClips>0</MMClips>
  <ScaleCrop>false</ScaleCrop>
  <HeadingPairs>
    <vt:vector size="6" baseType="variant">
      <vt:variant>
        <vt:lpstr>Theme</vt:lpstr>
      </vt:variant>
      <vt:variant>
        <vt:i4>8</vt:i4>
      </vt:variant>
      <vt:variant>
        <vt:lpstr>Embedded OLE Servers</vt:lpstr>
      </vt:variant>
      <vt:variant>
        <vt:i4>2</vt:i4>
      </vt:variant>
      <vt:variant>
        <vt:lpstr>Slide Titles</vt:lpstr>
      </vt:variant>
      <vt:variant>
        <vt:i4>114</vt:i4>
      </vt:variant>
    </vt:vector>
  </HeadingPairs>
  <TitlesOfParts>
    <vt:vector size="124" baseType="lpstr">
      <vt:lpstr>1_Office Theme</vt:lpstr>
      <vt:lpstr>GW_Lectures</vt:lpstr>
      <vt:lpstr>7_Office Theme</vt:lpstr>
      <vt:lpstr>3_Office Theme</vt:lpstr>
      <vt:lpstr>4_Office Theme</vt:lpstr>
      <vt:lpstr>Default Design</vt:lpstr>
      <vt:lpstr>Executive</vt:lpstr>
      <vt:lpstr>Default Theme</vt:lpstr>
      <vt:lpstr>Worksheet</vt:lpstr>
      <vt:lpstr>Microsoft Excel 97 - 2004 Worksheet</vt:lpstr>
      <vt:lpstr>Important Dates</vt:lpstr>
      <vt:lpstr>Agenda</vt:lpstr>
      <vt:lpstr>So you want to be a data scientist…</vt:lpstr>
      <vt:lpstr>How will you spend your time?</vt:lpstr>
      <vt:lpstr>Enterprise Data Analysis and Visualization: An Interview Study</vt:lpstr>
      <vt:lpstr>PowerPoint Presentation</vt:lpstr>
      <vt:lpstr>PowerPoint Presentation</vt:lpstr>
      <vt:lpstr>Data Wrangling</vt:lpstr>
      <vt:lpstr>Data Wrangling</vt:lpstr>
      <vt:lpstr>Discussion</vt:lpstr>
      <vt:lpstr>Today: Data Unboxing and Wrangling</vt:lpstr>
      <vt:lpstr>A bit of background before we jump in</vt:lpstr>
      <vt:lpstr>Data Preparation overview</vt:lpstr>
      <vt:lpstr>Data Preparation overview</vt:lpstr>
      <vt:lpstr>Data Preparation overview</vt:lpstr>
      <vt:lpstr>The Businessperson</vt:lpstr>
      <vt:lpstr>The Programmer</vt:lpstr>
      <vt:lpstr>The Enterprise</vt:lpstr>
      <vt:lpstr>The Web Company</vt:lpstr>
      <vt:lpstr>Stages of Wrangling</vt:lpstr>
      <vt:lpstr>Today</vt:lpstr>
      <vt:lpstr>PowerPoint Presentation</vt:lpstr>
      <vt:lpstr>PowerPoint Presentation</vt:lpstr>
      <vt:lpstr>PowerPoint Presentation</vt:lpstr>
      <vt:lpstr>PowerPoint Presentation</vt:lpstr>
      <vt:lpstr>PowerPoint Presentation</vt:lpstr>
      <vt:lpstr>Unboxing Data</vt:lpstr>
      <vt:lpstr>Rough Guide to Wrangling Issues an outline for today’s lecture</vt:lpstr>
      <vt:lpstr>Structure: Rectangular Data</vt:lpstr>
      <vt:lpstr>Unboxing with UNIX Command Line</vt:lpstr>
      <vt:lpstr>Structure Questions: A Checklist</vt:lpstr>
      <vt:lpstr>Modern Text Editor: SublimeText</vt:lpstr>
      <vt:lpstr>Structure Questions: A Checklist</vt:lpstr>
      <vt:lpstr>Unboxing with Trifacta</vt:lpstr>
      <vt:lpstr>Structure Questions: A Checklist</vt:lpstr>
      <vt:lpstr>So Far: Assessing Structure</vt:lpstr>
      <vt:lpstr>Value Encodings: Primitive Types</vt:lpstr>
      <vt:lpstr>Primitive Type Semantics</vt:lpstr>
      <vt:lpstr>In Sum: Tools and Structure</vt:lpstr>
      <vt:lpstr>Assessing Granularity</vt:lpstr>
      <vt:lpstr>What does each TaFeng record represent?</vt:lpstr>
      <vt:lpstr>Assessing Granularity</vt:lpstr>
      <vt:lpstr>Key (“primary key”)</vt:lpstr>
      <vt:lpstr>PowerPoint Presentation</vt:lpstr>
      <vt:lpstr>Joining tables with keys</vt:lpstr>
      <vt:lpstr>Granularity Questions: a Checklist</vt:lpstr>
      <vt:lpstr>So Far: Assessing Granularity</vt:lpstr>
      <vt:lpstr>Assessing Faithfulness</vt:lpstr>
      <vt:lpstr>Faithfulness Across Records: Outliers</vt:lpstr>
      <vt:lpstr>What to do with Outliers?</vt:lpstr>
      <vt:lpstr>PowerPoint Presentation</vt:lpstr>
      <vt:lpstr>Assessing Faithfulness Within Records: Dependencies and Correlations</vt:lpstr>
      <vt:lpstr>Functional Dependencies (FDs)</vt:lpstr>
      <vt:lpstr>Correlations</vt:lpstr>
      <vt:lpstr>What to do about bad FDs/Correlations</vt:lpstr>
      <vt:lpstr>Faithfulness Questions: A Checklist</vt:lpstr>
      <vt:lpstr>Summing Up: Faithfulness</vt:lpstr>
      <vt:lpstr>Granularity Transformations</vt:lpstr>
      <vt:lpstr>Finalizing Ta Feng</vt:lpstr>
      <vt:lpstr>What About Non-Rectangular Data</vt:lpstr>
      <vt:lpstr>Unnesting Nested Data Types</vt:lpstr>
      <vt:lpstr>Playing with Text I: String Manipulation</vt:lpstr>
      <vt:lpstr>Playing with Text II: Natural Language</vt:lpstr>
      <vt:lpstr>Playing with Text II: Natural Language</vt:lpstr>
      <vt:lpstr>Quick Note: Assessing Temporality</vt:lpstr>
      <vt:lpstr>Quick Note: Assessing Scope</vt:lpstr>
      <vt:lpstr>Looking Back: Data Transformations</vt:lpstr>
      <vt:lpstr>Looking Back: Bigger Picture</vt:lpstr>
      <vt:lpstr>Impediments to Collaboration</vt:lpstr>
      <vt:lpstr>Data Sources at Web Companies</vt:lpstr>
      <vt:lpstr>Tabular Data</vt:lpstr>
      <vt:lpstr>Tabular Data</vt:lpstr>
      <vt:lpstr>Tabular Data</vt:lpstr>
      <vt:lpstr>Tabular Data (csv)</vt:lpstr>
      <vt:lpstr>Protein Data Bank</vt:lpstr>
      <vt:lpstr>Internet of Things:  Example measurements</vt:lpstr>
      <vt:lpstr>Tabular Data from Sensors</vt:lpstr>
      <vt:lpstr>Log Files – Example Apache Web Log</vt:lpstr>
      <vt:lpstr>Syslog – A Standard for System Messages</vt:lpstr>
      <vt:lpstr>Syslog</vt:lpstr>
      <vt:lpstr>“Splunking”</vt:lpstr>
      <vt:lpstr>Outline for this Evening</vt:lpstr>
      <vt:lpstr>Some Questions</vt:lpstr>
      <vt:lpstr>Tweet JSON Format</vt:lpstr>
      <vt:lpstr>Tweet JSON Format</vt:lpstr>
      <vt:lpstr>XML, DOM and SAX</vt:lpstr>
      <vt:lpstr>XML, DOM and SAX</vt:lpstr>
      <vt:lpstr>XML, DOM and SAX</vt:lpstr>
      <vt:lpstr>SAX</vt:lpstr>
      <vt:lpstr>SAX</vt:lpstr>
      <vt:lpstr>What about JSON?</vt:lpstr>
      <vt:lpstr>What about HTML?</vt:lpstr>
      <vt:lpstr>HTML Tag Soup</vt:lpstr>
      <vt:lpstr>HTML Tools - Parsing</vt:lpstr>
      <vt:lpstr>Web Services</vt:lpstr>
      <vt:lpstr>Web Services</vt:lpstr>
      <vt:lpstr>Examples</vt:lpstr>
      <vt:lpstr>Web Services</vt:lpstr>
      <vt:lpstr>WSDL and SOAP</vt:lpstr>
      <vt:lpstr>SOAP is</vt:lpstr>
      <vt:lpstr>Soap Message</vt:lpstr>
      <vt:lpstr>SOAP RPC</vt:lpstr>
      <vt:lpstr>Soap RPC</vt:lpstr>
      <vt:lpstr>Soap Response</vt:lpstr>
      <vt:lpstr>REST</vt:lpstr>
      <vt:lpstr>REST</vt:lpstr>
      <vt:lpstr>REST example</vt:lpstr>
      <vt:lpstr>REST vs. RPC</vt:lpstr>
      <vt:lpstr>Outline for this Evening</vt:lpstr>
      <vt:lpstr>Files</vt:lpstr>
      <vt:lpstr>Files</vt:lpstr>
      <vt:lpstr>File Formats</vt:lpstr>
      <vt:lpstr>File Performance</vt:lpstr>
      <vt:lpstr>File Performance - Compression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DS100 Principles and Techniques of Data Science TA Info Session</dc:title>
  <dc:creator>Joseph Gonzalez</dc:creator>
  <cp:lastModifiedBy>Benjamin S. Harvey</cp:lastModifiedBy>
  <cp:revision>185</cp:revision>
  <cp:lastPrinted>2017-01-26T20:06:26Z</cp:lastPrinted>
  <dcterms:created xsi:type="dcterms:W3CDTF">2016-10-21T21:56:42Z</dcterms:created>
  <dcterms:modified xsi:type="dcterms:W3CDTF">2018-09-13T18:19:07Z</dcterms:modified>
</cp:coreProperties>
</file>